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4.xml" ContentType="application/vnd.openxmlformats-officedocument.theme+xml"/>
  <Override PartName="/ppt/slideLayouts/slideLayout11.xml" ContentType="application/vnd.openxmlformats-officedocument.presentationml.slideLayout+xml"/>
  <Override PartName="/ppt/theme/theme5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5" r:id="rId1"/>
    <p:sldMasterId id="2147483727" r:id="rId2"/>
    <p:sldMasterId id="2147483692" r:id="rId3"/>
    <p:sldMasterId id="2147483670" r:id="rId4"/>
    <p:sldMasterId id="2147483743" r:id="rId5"/>
    <p:sldMasterId id="2147483747" r:id="rId6"/>
  </p:sldMasterIdLst>
  <p:notesMasterIdLst>
    <p:notesMasterId r:id="rId23"/>
  </p:notesMasterIdLst>
  <p:handoutMasterIdLst>
    <p:handoutMasterId r:id="rId24"/>
  </p:handoutMasterIdLst>
  <p:sldIdLst>
    <p:sldId id="256" r:id="rId7"/>
    <p:sldId id="272" r:id="rId8"/>
    <p:sldId id="292" r:id="rId9"/>
    <p:sldId id="273" r:id="rId10"/>
    <p:sldId id="274" r:id="rId11"/>
    <p:sldId id="293" r:id="rId12"/>
    <p:sldId id="303" r:id="rId13"/>
    <p:sldId id="295" r:id="rId14"/>
    <p:sldId id="296" r:id="rId15"/>
    <p:sldId id="294" r:id="rId16"/>
    <p:sldId id="297" r:id="rId17"/>
    <p:sldId id="275" r:id="rId18"/>
    <p:sldId id="300" r:id="rId19"/>
    <p:sldId id="301" r:id="rId20"/>
    <p:sldId id="302" r:id="rId21"/>
    <p:sldId id="304" r:id="rId22"/>
  </p:sldIdLst>
  <p:sldSz cx="12192000" cy="6858000"/>
  <p:notesSz cx="7315200" cy="96012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93" userDrawn="1">
          <p15:clr>
            <a:srgbClr val="A4A3A4"/>
          </p15:clr>
        </p15:guide>
        <p15:guide id="2" pos="767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5A9C"/>
    <a:srgbClr val="022467"/>
    <a:srgbClr val="40B79C"/>
    <a:srgbClr val="333333"/>
    <a:srgbClr val="64E066"/>
    <a:srgbClr val="4EB1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8262" autoAdjust="0"/>
  </p:normalViewPr>
  <p:slideViewPr>
    <p:cSldViewPr snapToGrid="0" snapToObjects="1">
      <p:cViewPr varScale="1">
        <p:scale>
          <a:sx n="80" d="100"/>
          <a:sy n="80" d="100"/>
        </p:scale>
        <p:origin x="369" y="42"/>
      </p:cViewPr>
      <p:guideLst>
        <p:guide orient="horz" pos="3493"/>
        <p:guide pos="767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76" d="100"/>
          <a:sy n="76" d="100"/>
        </p:scale>
        <p:origin x="-2196" y="-108"/>
      </p:cViewPr>
      <p:guideLst>
        <p:guide orient="horz" pos="3024"/>
        <p:guide pos="23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\\CRS46\CR_SHR7\FST\TEAMS%20Trailer\NEW%20TEAMS%20Folder\Kevin%20on%20TEAMS\Argon%20records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62188074599422"/>
          <c:y val="3.6857379767827526E-2"/>
          <c:w val="0.7188682033096927"/>
          <c:h val="0.7528354063018243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strRef>
              <c:f>Sheet1!$A$2:$A$8</c:f>
              <c:strCache>
                <c:ptCount val="7"/>
                <c:pt idx="0">
                  <c:v>La, Pr</c:v>
                </c:pt>
                <c:pt idx="1">
                  <c:v>Ce</c:v>
                </c:pt>
                <c:pt idx="2">
                  <c:v>Mo, Ru</c:v>
                </c:pt>
                <c:pt idx="3">
                  <c:v>Sb</c:v>
                </c:pt>
                <c:pt idx="4">
                  <c:v>Cs, Te</c:v>
                </c:pt>
                <c:pt idx="5">
                  <c:v>I</c:v>
                </c:pt>
                <c:pt idx="6">
                  <c:v>Xe, Kr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1E-3</c:v>
                </c:pt>
                <c:pt idx="1">
                  <c:v>3.0000000000000001E-3</c:v>
                </c:pt>
                <c:pt idx="2">
                  <c:v>2.8000000000000001E-2</c:v>
                </c:pt>
                <c:pt idx="3">
                  <c:v>1.2E-2</c:v>
                </c:pt>
                <c:pt idx="4">
                  <c:v>0.15</c:v>
                </c:pt>
                <c:pt idx="5">
                  <c:v>0.15</c:v>
                </c:pt>
                <c:pt idx="6">
                  <c:v>0.3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835-4C85-913B-C213E8CD30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296806584"/>
        <c:axId val="296802272"/>
      </c:barChart>
      <c:catAx>
        <c:axId val="2968065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96802272"/>
        <c:crossesAt val="1.0000000000000004E-5"/>
        <c:auto val="1"/>
        <c:lblAlgn val="ctr"/>
        <c:lblOffset val="100"/>
        <c:noMultiLvlLbl val="0"/>
      </c:catAx>
      <c:valAx>
        <c:axId val="296802272"/>
        <c:scaling>
          <c:logBase val="10"/>
          <c:orientation val="minMax"/>
          <c:min val="1.0000000000000004E-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33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CA" b="1" dirty="0"/>
                  <a:t>Release Fraction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33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E+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96806584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946226798151353"/>
          <c:y val="4.5941066066066058E-2"/>
          <c:w val="0.70677961649592858"/>
          <c:h val="0.76430480480480489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strRef>
              <c:f>Sheet1!$A$2:$A$10</c:f>
              <c:strCache>
                <c:ptCount val="9"/>
                <c:pt idx="0">
                  <c:v>Ce, Zr</c:v>
                </c:pt>
                <c:pt idx="1">
                  <c:v>La, Pr</c:v>
                </c:pt>
                <c:pt idx="2">
                  <c:v>Te</c:v>
                </c:pt>
                <c:pt idx="3">
                  <c:v>Mo, Ru</c:v>
                </c:pt>
                <c:pt idx="4">
                  <c:v>Sb</c:v>
                </c:pt>
                <c:pt idx="5">
                  <c:v>Sr, Ba</c:v>
                </c:pt>
                <c:pt idx="6">
                  <c:v>Cs, Rb</c:v>
                </c:pt>
                <c:pt idx="7">
                  <c:v>I</c:v>
                </c:pt>
                <c:pt idx="8">
                  <c:v>Xe, Kr</c:v>
                </c:pt>
              </c:strCache>
            </c:strRef>
          </c:cat>
          <c:val>
            <c:numRef>
              <c:f>Sheet1!$B$2:$B$10</c:f>
              <c:numCache>
                <c:formatCode>General</c:formatCode>
                <c:ptCount val="9"/>
                <c:pt idx="0" formatCode="0.00E+00">
                  <c:v>6.7999999999999999E-5</c:v>
                </c:pt>
                <c:pt idx="1">
                  <c:v>6.8000000000000005E-2</c:v>
                </c:pt>
                <c:pt idx="2">
                  <c:v>0.11</c:v>
                </c:pt>
                <c:pt idx="3" formatCode="0.00E+00">
                  <c:v>3.8000000000000002E-4</c:v>
                </c:pt>
                <c:pt idx="4" formatCode="0.00E+00">
                  <c:v>4.4000000000000003E-3</c:v>
                </c:pt>
                <c:pt idx="5" formatCode="0.00E+00">
                  <c:v>5.2999999999999998E-4</c:v>
                </c:pt>
                <c:pt idx="6">
                  <c:v>0.38</c:v>
                </c:pt>
                <c:pt idx="7">
                  <c:v>0.32</c:v>
                </c:pt>
                <c:pt idx="8">
                  <c:v>0.68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601-4C31-B969-455926031D3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296802664"/>
        <c:axId val="296803056"/>
      </c:barChart>
      <c:catAx>
        <c:axId val="2968026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96803056"/>
        <c:crossesAt val="1.0000000000000004E-5"/>
        <c:auto val="1"/>
        <c:lblAlgn val="ctr"/>
        <c:lblOffset val="100"/>
        <c:noMultiLvlLbl val="0"/>
      </c:catAx>
      <c:valAx>
        <c:axId val="296803056"/>
        <c:scaling>
          <c:logBase val="10"/>
          <c:orientation val="minMax"/>
          <c:min val="1.0000000000000004E-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33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CA" b="1" dirty="0"/>
                  <a:t>Release Fraction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33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E+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96802664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235946992326613"/>
          <c:y val="4.1033045977011504E-2"/>
          <c:w val="0.71388244482893282"/>
          <c:h val="0.7166652298850575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Po-like</c:v>
                </c:pt>
                <c:pt idx="1">
                  <c:v>Cs-like</c:v>
                </c:pt>
                <c:pt idx="2">
                  <c:v>Sr, Ba</c:v>
                </c:pt>
                <c:pt idx="3">
                  <c:v>I</c:v>
                </c:pt>
                <c:pt idx="4">
                  <c:v>Xe, Kr</c:v>
                </c:pt>
              </c:strCache>
            </c:strRef>
          </c:cat>
          <c:val>
            <c:numRef>
              <c:f>Sheet1!$B$2:$B$6</c:f>
              <c:numCache>
                <c:formatCode>0.00E+00</c:formatCode>
                <c:ptCount val="5"/>
                <c:pt idx="0">
                  <c:v>2.9999999999999999E-7</c:v>
                </c:pt>
                <c:pt idx="1">
                  <c:v>4.8999999999999997E-6</c:v>
                </c:pt>
                <c:pt idx="2">
                  <c:v>5.2999999999999996E-13</c:v>
                </c:pt>
                <c:pt idx="3">
                  <c:v>3.0000000000000001E-5</c:v>
                </c:pt>
                <c:pt idx="4" formatCode="General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884-4BB2-A041-5C2A6D127E3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295939304"/>
        <c:axId val="295936952"/>
      </c:barChart>
      <c:catAx>
        <c:axId val="2959393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95936952"/>
        <c:crossesAt val="1.0000000000000005E-8"/>
        <c:auto val="1"/>
        <c:lblAlgn val="ctr"/>
        <c:lblOffset val="100"/>
        <c:noMultiLvlLbl val="0"/>
      </c:catAx>
      <c:valAx>
        <c:axId val="295936952"/>
        <c:scaling>
          <c:logBase val="10"/>
          <c:orientation val="minMax"/>
          <c:min val="1.0000000000000005E-8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33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CA" b="1" dirty="0"/>
                  <a:t>Release Fraction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33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E+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95939304"/>
        <c:crosses val="autoZero"/>
        <c:crossBetween val="between"/>
        <c:majorUnit val="100"/>
        <c:minorUnit val="1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71352341797715"/>
          <c:y val="4.3412485020495183E-2"/>
          <c:w val="0.70960394836650453"/>
          <c:h val="0.7150788310175125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others</c:v>
                </c:pt>
                <c:pt idx="1">
                  <c:v>I</c:v>
                </c:pt>
                <c:pt idx="2">
                  <c:v>Xe, Kr</c:v>
                </c:pt>
              </c:strCache>
            </c:strRef>
          </c:cat>
          <c:val>
            <c:numRef>
              <c:f>Sheet1!$B$2:$B$4</c:f>
              <c:numCache>
                <c:formatCode>0.00E+00</c:formatCode>
                <c:ptCount val="3"/>
                <c:pt idx="0">
                  <c:v>7.9900000000000004E-5</c:v>
                </c:pt>
                <c:pt idx="1">
                  <c:v>4.0000000000000003E-5</c:v>
                </c:pt>
                <c:pt idx="2">
                  <c:v>1E-10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7F9-4A77-8691-D607D07BE7D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286239544"/>
        <c:axId val="286240720"/>
      </c:barChart>
      <c:catAx>
        <c:axId val="2862395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86240720"/>
        <c:crossesAt val="1.0000000000000004E-5"/>
        <c:auto val="1"/>
        <c:lblAlgn val="ctr"/>
        <c:lblOffset val="100"/>
        <c:noMultiLvlLbl val="0"/>
      </c:catAx>
      <c:valAx>
        <c:axId val="286240720"/>
        <c:scaling>
          <c:logBase val="10"/>
          <c:orientation val="minMax"/>
          <c:min val="1.0000000000000004E-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33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CA" b="1" dirty="0"/>
                  <a:t>Release Fraction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33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E+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86239544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4061502586206215E-2"/>
          <c:y val="1.6030701361282439E-2"/>
          <c:w val="0.91125952210885297"/>
          <c:h val="0.91357489414442039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Sheet1!$D$1:$D$2</c:f>
              <c:strCache>
                <c:ptCount val="2"/>
                <c:pt idx="0">
                  <c:v>Ar-41</c:v>
                </c:pt>
                <c:pt idx="1">
                  <c:v> Activity (Bq/per sample)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yVal>
            <c:numRef>
              <c:f>Sheet1!$D$3:$D$172</c:f>
              <c:numCache>
                <c:formatCode>General</c:formatCode>
                <c:ptCount val="170"/>
                <c:pt idx="0">
                  <c:v>3006.44313544035</c:v>
                </c:pt>
                <c:pt idx="1">
                  <c:v>3137.8466337919199</c:v>
                </c:pt>
                <c:pt idx="2">
                  <c:v>3199.8487338423702</c:v>
                </c:pt>
                <c:pt idx="3">
                  <c:v>3078.6070376634598</c:v>
                </c:pt>
                <c:pt idx="4">
                  <c:v>3319.73771005869</c:v>
                </c:pt>
                <c:pt idx="5">
                  <c:v>3558.2886487245601</c:v>
                </c:pt>
                <c:pt idx="6">
                  <c:v>3542.0036315918001</c:v>
                </c:pt>
                <c:pt idx="7">
                  <c:v>3666.9065207243002</c:v>
                </c:pt>
                <c:pt idx="8">
                  <c:v>3593.1886583566702</c:v>
                </c:pt>
                <c:pt idx="9">
                  <c:v>3514.9688050150899</c:v>
                </c:pt>
                <c:pt idx="10">
                  <c:v>3666.6733026504498</c:v>
                </c:pt>
                <c:pt idx="11">
                  <c:v>3772.6309448480602</c:v>
                </c:pt>
                <c:pt idx="12">
                  <c:v>4012.2330188751198</c:v>
                </c:pt>
                <c:pt idx="13">
                  <c:v>3999.3023723363899</c:v>
                </c:pt>
                <c:pt idx="14">
                  <c:v>4324.0745291113899</c:v>
                </c:pt>
                <c:pt idx="15">
                  <c:v>4231.0243770480201</c:v>
                </c:pt>
                <c:pt idx="16">
                  <c:v>4331.0071155428896</c:v>
                </c:pt>
                <c:pt idx="17">
                  <c:v>4534.06204283237</c:v>
                </c:pt>
                <c:pt idx="18">
                  <c:v>4741.6029721498498</c:v>
                </c:pt>
                <c:pt idx="19">
                  <c:v>4600.4958376288396</c:v>
                </c:pt>
                <c:pt idx="20">
                  <c:v>4851.1388301849402</c:v>
                </c:pt>
                <c:pt idx="21">
                  <c:v>5826.1778354644803</c:v>
                </c:pt>
                <c:pt idx="22">
                  <c:v>7600.1392602920496</c:v>
                </c:pt>
                <c:pt idx="23">
                  <c:v>3674.4767352938702</c:v>
                </c:pt>
                <c:pt idx="24">
                  <c:v>3600.3663167357399</c:v>
                </c:pt>
                <c:pt idx="25">
                  <c:v>3243.8040003180499</c:v>
                </c:pt>
                <c:pt idx="26">
                  <c:v>6237.5910580158197</c:v>
                </c:pt>
                <c:pt idx="27">
                  <c:v>6317.4189031124097</c:v>
                </c:pt>
                <c:pt idx="28">
                  <c:v>5810.0394755601901</c:v>
                </c:pt>
                <c:pt idx="29">
                  <c:v>5856.94938898087</c:v>
                </c:pt>
                <c:pt idx="30">
                  <c:v>5531.4161032438296</c:v>
                </c:pt>
                <c:pt idx="31">
                  <c:v>5814.1199648380298</c:v>
                </c:pt>
                <c:pt idx="32">
                  <c:v>5018.5888558626202</c:v>
                </c:pt>
                <c:pt idx="33">
                  <c:v>4706.9576829671896</c:v>
                </c:pt>
                <c:pt idx="34">
                  <c:v>4555.3256869316101</c:v>
                </c:pt>
                <c:pt idx="35">
                  <c:v>4574.8206228017798</c:v>
                </c:pt>
                <c:pt idx="36">
                  <c:v>4275.8413925766899</c:v>
                </c:pt>
                <c:pt idx="37">
                  <c:v>4154.0078297257396</c:v>
                </c:pt>
                <c:pt idx="38">
                  <c:v>4052.90972441435</c:v>
                </c:pt>
                <c:pt idx="39">
                  <c:v>4408.3497822284698</c:v>
                </c:pt>
                <c:pt idx="40">
                  <c:v>4517.8801268339203</c:v>
                </c:pt>
                <c:pt idx="41">
                  <c:v>4099.0736708044997</c:v>
                </c:pt>
                <c:pt idx="42">
                  <c:v>4017.6786333322498</c:v>
                </c:pt>
                <c:pt idx="43">
                  <c:v>4147.3431959748305</c:v>
                </c:pt>
                <c:pt idx="44">
                  <c:v>4207.8266218304598</c:v>
                </c:pt>
                <c:pt idx="45">
                  <c:v>4145.9725573658898</c:v>
                </c:pt>
                <c:pt idx="46">
                  <c:v>4643.6287760734604</c:v>
                </c:pt>
                <c:pt idx="47">
                  <c:v>5303.3045679330799</c:v>
                </c:pt>
                <c:pt idx="48">
                  <c:v>5151.7326682805997</c:v>
                </c:pt>
                <c:pt idx="49">
                  <c:v>5769.7423696517899</c:v>
                </c:pt>
                <c:pt idx="50">
                  <c:v>5273.1466591358203</c:v>
                </c:pt>
                <c:pt idx="51">
                  <c:v>5112.79572546482</c:v>
                </c:pt>
                <c:pt idx="52">
                  <c:v>5264.1476392745999</c:v>
                </c:pt>
                <c:pt idx="53">
                  <c:v>5158.8466465473202</c:v>
                </c:pt>
                <c:pt idx="54">
                  <c:v>5167.7817106246903</c:v>
                </c:pt>
                <c:pt idx="55">
                  <c:v>4848.5216051340103</c:v>
                </c:pt>
                <c:pt idx="56">
                  <c:v>4774.7403383254996</c:v>
                </c:pt>
                <c:pt idx="57">
                  <c:v>4734.8578423261597</c:v>
                </c:pt>
                <c:pt idx="58">
                  <c:v>4555.00673502684</c:v>
                </c:pt>
                <c:pt idx="59">
                  <c:v>4403.2669514417603</c:v>
                </c:pt>
                <c:pt idx="60">
                  <c:v>4247.3220750689497</c:v>
                </c:pt>
                <c:pt idx="61">
                  <c:v>4198.4110623598099</c:v>
                </c:pt>
                <c:pt idx="62">
                  <c:v>4467.4159809946996</c:v>
                </c:pt>
                <c:pt idx="63">
                  <c:v>4361.6659194230997</c:v>
                </c:pt>
                <c:pt idx="64">
                  <c:v>4478.3380851149604</c:v>
                </c:pt>
                <c:pt idx="65">
                  <c:v>4273.3749598264703</c:v>
                </c:pt>
                <c:pt idx="66">
                  <c:v>4180.5081292986897</c:v>
                </c:pt>
                <c:pt idx="67">
                  <c:v>4218.6401113867796</c:v>
                </c:pt>
                <c:pt idx="68">
                  <c:v>4680.2109330892599</c:v>
                </c:pt>
                <c:pt idx="69">
                  <c:v>4878.09894979</c:v>
                </c:pt>
                <c:pt idx="70">
                  <c:v>4387.8158405423201</c:v>
                </c:pt>
                <c:pt idx="72">
                  <c:v>4833.9799344539597</c:v>
                </c:pt>
                <c:pt idx="73">
                  <c:v>5285.9306484460803</c:v>
                </c:pt>
                <c:pt idx="74">
                  <c:v>5664.2748713493302</c:v>
                </c:pt>
                <c:pt idx="75">
                  <c:v>5933.3153516054199</c:v>
                </c:pt>
                <c:pt idx="76">
                  <c:v>5119.6048110723495</c:v>
                </c:pt>
                <c:pt idx="77">
                  <c:v>5521.3408619165402</c:v>
                </c:pt>
                <c:pt idx="78">
                  <c:v>5067.1401172876404</c:v>
                </c:pt>
                <c:pt idx="79">
                  <c:v>5132.5387656688699</c:v>
                </c:pt>
                <c:pt idx="80">
                  <c:v>3774.9705687165301</c:v>
                </c:pt>
                <c:pt idx="81">
                  <c:v>4121.13152444363</c:v>
                </c:pt>
                <c:pt idx="82">
                  <c:v>4267.7126675844202</c:v>
                </c:pt>
                <c:pt idx="83">
                  <c:v>3973.06644171476</c:v>
                </c:pt>
                <c:pt idx="84">
                  <c:v>3426.2169227004101</c:v>
                </c:pt>
                <c:pt idx="85">
                  <c:v>4132.5680315494501</c:v>
                </c:pt>
                <c:pt idx="86">
                  <c:v>3741.1839962005602</c:v>
                </c:pt>
                <c:pt idx="87">
                  <c:v>4092.63150393963</c:v>
                </c:pt>
                <c:pt idx="88">
                  <c:v>3956.5151259303102</c:v>
                </c:pt>
                <c:pt idx="89">
                  <c:v>3906.84215724468</c:v>
                </c:pt>
                <c:pt idx="90">
                  <c:v>3767.84583926201</c:v>
                </c:pt>
                <c:pt idx="91">
                  <c:v>3835.3889361023898</c:v>
                </c:pt>
                <c:pt idx="92">
                  <c:v>3807.6574876904501</c:v>
                </c:pt>
                <c:pt idx="93">
                  <c:v>4292.0260652899697</c:v>
                </c:pt>
                <c:pt idx="94">
                  <c:v>4110.1418808102599</c:v>
                </c:pt>
                <c:pt idx="95">
                  <c:v>4103.4868955612201</c:v>
                </c:pt>
                <c:pt idx="96">
                  <c:v>4152.5076255202302</c:v>
                </c:pt>
                <c:pt idx="97">
                  <c:v>4479.8523485660598</c:v>
                </c:pt>
                <c:pt idx="98">
                  <c:v>4353.1010821461696</c:v>
                </c:pt>
                <c:pt idx="99">
                  <c:v>4312.2032880783099</c:v>
                </c:pt>
                <c:pt idx="100">
                  <c:v>4821.1088329553604</c:v>
                </c:pt>
                <c:pt idx="101">
                  <c:v>4516.2434652447701</c:v>
                </c:pt>
                <c:pt idx="102">
                  <c:v>4241.5098175406501</c:v>
                </c:pt>
                <c:pt idx="103">
                  <c:v>4507.5380355119696</c:v>
                </c:pt>
                <c:pt idx="104">
                  <c:v>5210.3299498557999</c:v>
                </c:pt>
                <c:pt idx="105">
                  <c:v>5848.4427183866501</c:v>
                </c:pt>
                <c:pt idx="106">
                  <c:v>5642.2614008188202</c:v>
                </c:pt>
                <c:pt idx="107">
                  <c:v>6027.2967219352704</c:v>
                </c:pt>
                <c:pt idx="108">
                  <c:v>6211.6812467575101</c:v>
                </c:pt>
                <c:pt idx="109">
                  <c:v>5986.8044406175604</c:v>
                </c:pt>
                <c:pt idx="110">
                  <c:v>5290.8624112606003</c:v>
                </c:pt>
                <c:pt idx="111">
                  <c:v>5565.1406496763202</c:v>
                </c:pt>
                <c:pt idx="112">
                  <c:v>5773.6497372388803</c:v>
                </c:pt>
                <c:pt idx="113">
                  <c:v>5617.0413196086902</c:v>
                </c:pt>
                <c:pt idx="114">
                  <c:v>5658.8717103004501</c:v>
                </c:pt>
                <c:pt idx="115">
                  <c:v>5429.4970482587796</c:v>
                </c:pt>
                <c:pt idx="116">
                  <c:v>5260.8908563852301</c:v>
                </c:pt>
                <c:pt idx="117">
                  <c:v>5369.2220300436002</c:v>
                </c:pt>
                <c:pt idx="118">
                  <c:v>5098.77562522888</c:v>
                </c:pt>
                <c:pt idx="119">
                  <c:v>4802.82409489155</c:v>
                </c:pt>
                <c:pt idx="120">
                  <c:v>4827.8600275516501</c:v>
                </c:pt>
                <c:pt idx="121">
                  <c:v>4991.2223964929599</c:v>
                </c:pt>
                <c:pt idx="122">
                  <c:v>4655.0261378288296</c:v>
                </c:pt>
                <c:pt idx="123">
                  <c:v>4792.17876493931</c:v>
                </c:pt>
                <c:pt idx="124">
                  <c:v>5207.2159647941598</c:v>
                </c:pt>
                <c:pt idx="125">
                  <c:v>5520.2034413814499</c:v>
                </c:pt>
                <c:pt idx="126">
                  <c:v>5650.3948122263</c:v>
                </c:pt>
                <c:pt idx="127">
                  <c:v>5718.93115341663</c:v>
                </c:pt>
                <c:pt idx="128">
                  <c:v>6360.4495674371701</c:v>
                </c:pt>
                <c:pt idx="129">
                  <c:v>6521.4411616325397</c:v>
                </c:pt>
                <c:pt idx="130">
                  <c:v>6817.0530647039404</c:v>
                </c:pt>
                <c:pt idx="131">
                  <c:v>6510.8355283737201</c:v>
                </c:pt>
                <c:pt idx="132">
                  <c:v>5939.6166503429404</c:v>
                </c:pt>
                <c:pt idx="133">
                  <c:v>6141.2675827741596</c:v>
                </c:pt>
                <c:pt idx="134">
                  <c:v>5827.0699083805102</c:v>
                </c:pt>
                <c:pt idx="135">
                  <c:v>6529.6225398778897</c:v>
                </c:pt>
                <c:pt idx="136">
                  <c:v>6395.1053321361496</c:v>
                </c:pt>
                <c:pt idx="137">
                  <c:v>5766.3681507110596</c:v>
                </c:pt>
                <c:pt idx="138">
                  <c:v>5405.7733118534097</c:v>
                </c:pt>
                <c:pt idx="139">
                  <c:v>4833.9187353849402</c:v>
                </c:pt>
                <c:pt idx="140">
                  <c:v>5387.1340602636301</c:v>
                </c:pt>
                <c:pt idx="141">
                  <c:v>5233.3303242921802</c:v>
                </c:pt>
                <c:pt idx="142">
                  <c:v>4992.1817332506198</c:v>
                </c:pt>
                <c:pt idx="143">
                  <c:v>4722.6207852363596</c:v>
                </c:pt>
                <c:pt idx="144">
                  <c:v>4624.8334944248199</c:v>
                </c:pt>
                <c:pt idx="145">
                  <c:v>4446.3364854455003</c:v>
                </c:pt>
                <c:pt idx="146">
                  <c:v>4468.1594669818896</c:v>
                </c:pt>
                <c:pt idx="147">
                  <c:v>4386.4840716123599</c:v>
                </c:pt>
                <c:pt idx="148">
                  <c:v>4232.2544232010796</c:v>
                </c:pt>
                <c:pt idx="149">
                  <c:v>4339.4128903746596</c:v>
                </c:pt>
                <c:pt idx="150">
                  <c:v>4186.4460930228197</c:v>
                </c:pt>
                <c:pt idx="151">
                  <c:v>4143.2850360870398</c:v>
                </c:pt>
                <c:pt idx="152">
                  <c:v>4025.8988812565799</c:v>
                </c:pt>
                <c:pt idx="153">
                  <c:v>4097.4091663956597</c:v>
                </c:pt>
                <c:pt idx="154">
                  <c:v>4126.00622326136</c:v>
                </c:pt>
                <c:pt idx="155">
                  <c:v>3849.01234507561</c:v>
                </c:pt>
                <c:pt idx="156">
                  <c:v>3620.2783435583101</c:v>
                </c:pt>
                <c:pt idx="157">
                  <c:v>3305.6158870458598</c:v>
                </c:pt>
                <c:pt idx="158">
                  <c:v>3557.9980909824399</c:v>
                </c:pt>
                <c:pt idx="159">
                  <c:v>3598.70374202728</c:v>
                </c:pt>
                <c:pt idx="160">
                  <c:v>3362.6774027943602</c:v>
                </c:pt>
                <c:pt idx="161">
                  <c:v>3399.2347493767702</c:v>
                </c:pt>
                <c:pt idx="162">
                  <c:v>3362.33915388584</c:v>
                </c:pt>
                <c:pt idx="163">
                  <c:v>3308.00292640924</c:v>
                </c:pt>
                <c:pt idx="164">
                  <c:v>3553.43765765429</c:v>
                </c:pt>
                <c:pt idx="165">
                  <c:v>3632.2077512741098</c:v>
                </c:pt>
                <c:pt idx="166">
                  <c:v>3698.03672283888</c:v>
                </c:pt>
                <c:pt idx="167">
                  <c:v>3803.43530327082</c:v>
                </c:pt>
                <c:pt idx="168">
                  <c:v>3113.9991208910901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F9F2-4AE0-9D39-AAF3A917AF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96806976"/>
        <c:axId val="296807368"/>
      </c:scatterChart>
      <c:valAx>
        <c:axId val="296806976"/>
        <c:scaling>
          <c:orientation val="minMax"/>
          <c:max val="168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crossAx val="296807368"/>
        <c:crosses val="autoZero"/>
        <c:crossBetween val="midCat"/>
        <c:majorUnit val="24"/>
        <c:minorUnit val="6"/>
      </c:valAx>
      <c:valAx>
        <c:axId val="296807368"/>
        <c:scaling>
          <c:orientation val="minMax"/>
          <c:min val="2000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CA" baseline="0" dirty="0"/>
                  <a:t>Stack A</a:t>
                </a:r>
                <a:r>
                  <a:rPr lang="en-CA" dirty="0"/>
                  <a:t>ctivity</a:t>
                </a:r>
              </a:p>
            </c:rich>
          </c:tx>
          <c:layout>
            <c:manualLayout>
              <c:xMode val="edge"/>
              <c:yMode val="edge"/>
              <c:x val="1.0045823191929803E-2"/>
              <c:y val="7.1109272925155023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crossAx val="296806976"/>
        <c:crosses val="autoZero"/>
        <c:crossBetween val="midCat"/>
        <c:majorUnit val="200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53" tIns="48327" rIns="96653" bIns="4832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53" tIns="48327" rIns="96653" bIns="48327" rtlCol="0"/>
          <a:lstStyle>
            <a:lvl1pPr algn="r">
              <a:defRPr sz="1200"/>
            </a:lvl1pPr>
          </a:lstStyle>
          <a:p>
            <a:fld id="{C3706E6A-F5FA-094D-99DE-7C7107FB276F}" type="datetime1">
              <a:rPr lang="en-CA" smtClean="0"/>
              <a:pPr/>
              <a:t>2020-08-27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53" tIns="48327" rIns="96653" bIns="48327" rtlCol="0" anchor="b"/>
          <a:lstStyle>
            <a:lvl1pPr algn="l">
              <a:defRPr sz="1200"/>
            </a:lvl1pPr>
          </a:lstStyle>
          <a:p>
            <a:r>
              <a:rPr lang="en-US"/>
              <a:t>UNRESTRICTED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53" tIns="48327" rIns="96653" bIns="48327" rtlCol="0" anchor="b"/>
          <a:lstStyle>
            <a:lvl1pPr algn="r">
              <a:defRPr sz="1200"/>
            </a:lvl1pPr>
          </a:lstStyle>
          <a:p>
            <a:fld id="{CBE5802F-D8A0-FD40-A558-8ED6A18C6F4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854644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53" tIns="48327" rIns="96653" bIns="4832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53" tIns="48327" rIns="96653" bIns="48327" rtlCol="0"/>
          <a:lstStyle>
            <a:lvl1pPr algn="r">
              <a:defRPr sz="1200"/>
            </a:lvl1pPr>
          </a:lstStyle>
          <a:p>
            <a:fld id="{7FD6AE2E-5B9D-C74D-8DF3-873D0C53E1CC}" type="datetime1">
              <a:rPr lang="en-CA" smtClean="0"/>
              <a:pPr/>
              <a:t>2020-08-27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19138"/>
            <a:ext cx="64008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53" tIns="48327" rIns="96653" bIns="48327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53" tIns="48327" rIns="96653" bIns="48327" rtlCol="0"/>
          <a:lstStyle/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53" tIns="48327" rIns="96653" bIns="48327" rtlCol="0" anchor="b"/>
          <a:lstStyle>
            <a:lvl1pPr algn="l">
              <a:defRPr sz="1200"/>
            </a:lvl1pPr>
          </a:lstStyle>
          <a:p>
            <a:r>
              <a:rPr lang="en-US"/>
              <a:t>UNRESTRICTED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53" tIns="48327" rIns="96653" bIns="48327" rtlCol="0" anchor="b"/>
          <a:lstStyle>
            <a:lvl1pPr algn="r">
              <a:defRPr sz="1200"/>
            </a:lvl1pPr>
          </a:lstStyle>
          <a:p>
            <a:fld id="{329B2972-47EF-544F-9906-3872D36B8B6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2033042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7200" y="719138"/>
            <a:ext cx="6400800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For best results, please send the</a:t>
            </a:r>
            <a:r>
              <a:rPr lang="en-US" baseline="0" dirty="0"/>
              <a:t> large top</a:t>
            </a:r>
            <a:r>
              <a:rPr lang="en-US" dirty="0"/>
              <a:t> image to the back layer.  Choose “Arrange” then select “Send to Back”.</a:t>
            </a:r>
          </a:p>
          <a:p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UNRESTRICTED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29B2972-47EF-544F-9906-3872D36B8B6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08691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High Temperature Gas Reactor</a:t>
            </a:r>
          </a:p>
          <a:p>
            <a:pPr lvl="1"/>
            <a:r>
              <a:rPr lang="en-CA" sz="1800" dirty="0"/>
              <a:t>Block-type TRISO fuel, no containment</a:t>
            </a:r>
          </a:p>
          <a:p>
            <a:pPr lvl="1"/>
            <a:r>
              <a:rPr lang="en-CA" sz="1800" dirty="0"/>
              <a:t>Postulated Depressurized Loss-of-Forced Circulation (guillotine break) with failure to scram and severe air ingress</a:t>
            </a:r>
          </a:p>
          <a:p>
            <a:pPr lvl="1"/>
            <a:r>
              <a:rPr lang="en-CA" sz="1800" dirty="0"/>
              <a:t>Fractional radionuclide releases based on JAERI’s assessment of hypothetical accident of HTTR as well as INL reports</a:t>
            </a:r>
          </a:p>
          <a:p>
            <a:r>
              <a:rPr lang="en-CA" dirty="0"/>
              <a:t>Molten Salt Reactor</a:t>
            </a:r>
          </a:p>
          <a:p>
            <a:pPr lvl="1"/>
            <a:r>
              <a:rPr lang="en-CA" sz="1800" dirty="0"/>
              <a:t>Liquid-fluoride fuel salt, graphite moderated</a:t>
            </a:r>
          </a:p>
          <a:p>
            <a:pPr lvl="1"/>
            <a:r>
              <a:rPr lang="en-CA" sz="1800" dirty="0"/>
              <a:t>Postulated primary circuit failure and ingress of air/water</a:t>
            </a:r>
          </a:p>
          <a:p>
            <a:pPr lvl="1"/>
            <a:r>
              <a:rPr lang="en-CA" sz="1800" dirty="0"/>
              <a:t>Fractional radionuclide releases from MSRE analysis of maximum credible accident</a:t>
            </a:r>
          </a:p>
          <a:p>
            <a:r>
              <a:rPr lang="en-CA" dirty="0"/>
              <a:t>Lead-cooled Fast Reactor</a:t>
            </a:r>
          </a:p>
          <a:p>
            <a:pPr lvl="1"/>
            <a:r>
              <a:rPr lang="en-CA" sz="1800" dirty="0"/>
              <a:t>Uranium oxide fuel, integral steam generators</a:t>
            </a:r>
          </a:p>
          <a:p>
            <a:pPr lvl="1"/>
            <a:r>
              <a:rPr lang="en-CA" sz="1800" dirty="0"/>
              <a:t>Postulated prompt-critical reactivity insertion (multiple control rod bank ejection)</a:t>
            </a:r>
          </a:p>
          <a:p>
            <a:pPr lvl="1"/>
            <a:r>
              <a:rPr lang="en-CA" sz="1800" dirty="0"/>
              <a:t>Fractional radionuclide releases from quasi-equilibrium thermo-chemical models of various fission products in lead</a:t>
            </a:r>
          </a:p>
          <a:p>
            <a:r>
              <a:rPr lang="en-CA" dirty="0"/>
              <a:t>Integral Pressurized Water-cooled Reactor</a:t>
            </a:r>
          </a:p>
          <a:p>
            <a:pPr lvl="1"/>
            <a:r>
              <a:rPr lang="en-CA" sz="1800" dirty="0"/>
              <a:t>Integral RPV within small Containment Vessel in water pool</a:t>
            </a:r>
          </a:p>
          <a:p>
            <a:pPr lvl="1"/>
            <a:r>
              <a:rPr lang="en-CA" sz="1800" dirty="0"/>
              <a:t>Postulated sustained station blackout and draining of water pool</a:t>
            </a:r>
          </a:p>
          <a:p>
            <a:pPr lvl="1"/>
            <a:r>
              <a:rPr lang="en-CA" sz="1800" dirty="0"/>
              <a:t>Fractional radionuclide releases from MELCOR analysis found in literature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UNRESTRICTED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29B2972-47EF-544F-9906-3872D36B8B67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62788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53484" y="3788475"/>
            <a:ext cx="11468099" cy="6426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="1" i="0" baseline="0">
                <a:latin typeface="Trebuchet MS"/>
                <a:cs typeface="Trebuchet MS"/>
              </a:defRPr>
            </a:lvl1pPr>
          </a:lstStyle>
          <a:p>
            <a:r>
              <a:rPr lang="en-CA" dirty="0"/>
              <a:t>Title / Titre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53485" y="4387006"/>
            <a:ext cx="11468097" cy="367874"/>
          </a:xfrm>
          <a:prstGeom prst="rect">
            <a:avLst/>
          </a:prstGeom>
        </p:spPr>
        <p:txBody>
          <a:bodyPr vert="horz"/>
          <a:lstStyle>
            <a:lvl1pPr>
              <a:defRPr sz="2000" b="0" i="0" baseline="0">
                <a:solidFill>
                  <a:srgbClr val="40B79C"/>
                </a:solidFill>
                <a:latin typeface="Trebuchet MS"/>
                <a:cs typeface="Trebuchet MS"/>
              </a:defRPr>
            </a:lvl1pPr>
          </a:lstStyle>
          <a:p>
            <a:pPr lvl="0"/>
            <a:r>
              <a:rPr lang="en-CA" dirty="0"/>
              <a:t>Sub-Title / </a:t>
            </a:r>
            <a:r>
              <a:rPr lang="en-CA" dirty="0" err="1"/>
              <a:t>Sous</a:t>
            </a:r>
            <a:r>
              <a:rPr lang="en-CA" dirty="0"/>
              <a:t>-titre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353485" y="4754563"/>
            <a:ext cx="11468100" cy="558800"/>
          </a:xfrm>
          <a:prstGeom prst="rect">
            <a:avLst/>
          </a:prstGeom>
        </p:spPr>
        <p:txBody>
          <a:bodyPr vert="horz"/>
          <a:lstStyle>
            <a:lvl1pPr>
              <a:defRPr sz="2400" b="1"/>
            </a:lvl1pPr>
          </a:lstStyle>
          <a:p>
            <a:r>
              <a:rPr lang="en-US" sz="1800" b="0" i="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/>
                <a:cs typeface="Verdana"/>
              </a:rPr>
              <a:t>Date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3475038"/>
          </a:xfrm>
          <a:prstGeom prst="rect">
            <a:avLst/>
          </a:prstGeom>
        </p:spPr>
        <p:txBody>
          <a:bodyPr vert="horz" anchor="ctr"/>
          <a:lstStyle>
            <a:lvl1pPr algn="ctr">
              <a:defRPr sz="1600" b="0" i="0">
                <a:solidFill>
                  <a:schemeClr val="bg1">
                    <a:lumMod val="50000"/>
                  </a:schemeClr>
                </a:solidFill>
                <a:latin typeface="Verdana"/>
                <a:cs typeface="Verdana"/>
              </a:defRPr>
            </a:lvl1pPr>
          </a:lstStyle>
          <a:p>
            <a:r>
              <a:rPr lang="en-US" dirty="0"/>
              <a:t>Click to insert picture. </a:t>
            </a:r>
          </a:p>
          <a:p>
            <a:r>
              <a:rPr lang="en-CA" dirty="0" err="1"/>
              <a:t>Cliquez</a:t>
            </a:r>
            <a:r>
              <a:rPr lang="en-CA" dirty="0"/>
              <a:t> pour </a:t>
            </a:r>
            <a:r>
              <a:rPr lang="en-CA" dirty="0" err="1"/>
              <a:t>insérer</a:t>
            </a:r>
            <a:r>
              <a:rPr lang="en-CA" dirty="0"/>
              <a:t> </a:t>
            </a:r>
            <a:r>
              <a:rPr lang="en-CA" dirty="0" err="1"/>
              <a:t>l'image</a:t>
            </a:r>
            <a:endParaRPr lang="en-US" dirty="0"/>
          </a:p>
        </p:txBody>
      </p:sp>
      <p:pic>
        <p:nvPicPr>
          <p:cNvPr id="3" name="Picture 2" descr="150dpi-bar.pn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3475039"/>
            <a:ext cx="12191188" cy="529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30119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8"/>
          <p:cNvSpPr>
            <a:spLocks noGrp="1"/>
          </p:cNvSpPr>
          <p:nvPr>
            <p:ph type="pic" sz="quarter" idx="10" hasCustomPrompt="1"/>
          </p:nvPr>
        </p:nvSpPr>
        <p:spPr>
          <a:xfrm>
            <a:off x="1" y="211169"/>
            <a:ext cx="12192000" cy="5770532"/>
          </a:xfrm>
          <a:prstGeom prst="rect">
            <a:avLst/>
          </a:prstGeom>
        </p:spPr>
        <p:txBody>
          <a:bodyPr vert="horz" anchor="ctr"/>
          <a:lstStyle>
            <a:lvl1pPr algn="ctr">
              <a:defRPr sz="1600" b="0" i="0" baseline="0">
                <a:solidFill>
                  <a:schemeClr val="bg1">
                    <a:lumMod val="50000"/>
                  </a:schemeClr>
                </a:solidFill>
                <a:latin typeface="Verdana"/>
                <a:cs typeface="Verdana"/>
              </a:defRPr>
            </a:lvl1pPr>
          </a:lstStyle>
          <a:p>
            <a:r>
              <a:rPr lang="en-US" dirty="0"/>
              <a:t>Click to insert picture. </a:t>
            </a:r>
          </a:p>
          <a:p>
            <a:r>
              <a:rPr lang="en-US" dirty="0"/>
              <a:t>For best results, please ensure this image is sent to the back layer. </a:t>
            </a:r>
          </a:p>
          <a:p>
            <a:r>
              <a:rPr lang="en-US" dirty="0"/>
              <a:t>Choose “Arrange” then select “Send to Back”.</a:t>
            </a:r>
          </a:p>
          <a:p>
            <a:endParaRPr lang="en-US" dirty="0"/>
          </a:p>
          <a:p>
            <a:r>
              <a:rPr lang="en-US" dirty="0"/>
              <a:t>Click to insert picture. </a:t>
            </a:r>
            <a:r>
              <a:rPr lang="en-CA" dirty="0" err="1"/>
              <a:t>Cliquez</a:t>
            </a:r>
            <a:r>
              <a:rPr lang="en-CA" dirty="0"/>
              <a:t> pour </a:t>
            </a:r>
            <a:r>
              <a:rPr lang="en-CA" dirty="0" err="1"/>
              <a:t>insérer</a:t>
            </a:r>
            <a:r>
              <a:rPr lang="en-CA" dirty="0"/>
              <a:t> </a:t>
            </a:r>
            <a:r>
              <a:rPr lang="en-CA" dirty="0" err="1"/>
              <a:t>l'image</a:t>
            </a:r>
            <a:r>
              <a:rPr lang="en-CA" dirty="0"/>
              <a:t>.</a:t>
            </a:r>
            <a:endParaRPr lang="en-US" dirty="0"/>
          </a:p>
          <a:p>
            <a:r>
              <a:rPr lang="en-US" dirty="0"/>
              <a:t>For best results, please send this image to the back layer.  Choose “Arrange” then select “Send to Back”.</a:t>
            </a:r>
          </a:p>
          <a:p>
            <a:endParaRPr lang="en-US" dirty="0"/>
          </a:p>
        </p:txBody>
      </p:sp>
      <p:pic>
        <p:nvPicPr>
          <p:cNvPr id="5" name="Picture 4" descr="150dpi-bar.pn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1"/>
            <a:ext cx="12191188" cy="529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78015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te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353485" y="1884478"/>
            <a:ext cx="11580987" cy="3162186"/>
          </a:xfrm>
          <a:prstGeom prst="rect">
            <a:avLst/>
          </a:prstGeom>
        </p:spPr>
        <p:txBody>
          <a:bodyPr vert="horz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80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CA" dirty="0"/>
              <a:t>Click to change text.</a:t>
            </a:r>
          </a:p>
        </p:txBody>
      </p:sp>
      <p:sp>
        <p:nvSpPr>
          <p:cNvPr id="6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53484" y="476668"/>
            <a:ext cx="11468099" cy="6426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600" b="1" i="0" baseline="0">
                <a:solidFill>
                  <a:srgbClr val="0C5A9C"/>
                </a:solidFill>
                <a:latin typeface="Trebuchet MS"/>
                <a:cs typeface="Trebuchet MS"/>
              </a:defRPr>
            </a:lvl1pPr>
          </a:lstStyle>
          <a:p>
            <a:r>
              <a:rPr lang="en-CA" dirty="0"/>
              <a:t>Notes</a:t>
            </a:r>
            <a:endParaRPr lang="en-US" dirty="0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353485" y="1075199"/>
            <a:ext cx="11468097" cy="751922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2000" b="0" i="0" baseline="0">
                <a:solidFill>
                  <a:srgbClr val="40B79C"/>
                </a:solidFill>
                <a:latin typeface="Trebuchet MS"/>
                <a:cs typeface="Trebuchet MS"/>
              </a:defRPr>
            </a:lvl1pPr>
          </a:lstStyle>
          <a:p>
            <a:pPr lvl="0"/>
            <a:r>
              <a:rPr lang="en-CA" dirty="0"/>
              <a:t>Notes Highlighted </a:t>
            </a:r>
          </a:p>
        </p:txBody>
      </p:sp>
    </p:spTree>
    <p:extLst>
      <p:ext uri="{BB962C8B-B14F-4D97-AF65-F5344CB8AC3E}">
        <p14:creationId xmlns:p14="http://schemas.microsoft.com/office/powerpoint/2010/main" val="28144837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353484" y="4058706"/>
            <a:ext cx="11468096" cy="1190625"/>
          </a:xfrm>
          <a:prstGeom prst="rect">
            <a:avLst/>
          </a:prstGeom>
        </p:spPr>
        <p:txBody>
          <a:bodyPr vert="horz"/>
          <a:lstStyle>
            <a:lvl1pPr algn="l">
              <a:defRPr sz="5400" b="1" i="0">
                <a:solidFill>
                  <a:srgbClr val="0C5A9C"/>
                </a:solidFill>
                <a:latin typeface="Trebuchet MS"/>
                <a:cs typeface="Trebuchet MS"/>
              </a:defRPr>
            </a:lvl1pPr>
          </a:lstStyle>
          <a:p>
            <a:r>
              <a:rPr lang="en-CA" dirty="0"/>
              <a:t>Section </a:t>
            </a:r>
            <a:endParaRPr lang="en-US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353484" y="4884730"/>
            <a:ext cx="11468096" cy="9366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4800" b="1" i="0">
                <a:solidFill>
                  <a:srgbClr val="40B79C"/>
                </a:solidFill>
                <a:latin typeface="Trebuchet MS"/>
                <a:cs typeface="Trebuchet MS"/>
              </a:defRPr>
            </a:lvl1pPr>
          </a:lstStyle>
          <a:p>
            <a:pPr lvl="0"/>
            <a:r>
              <a:rPr lang="en-CA" dirty="0"/>
              <a:t>Divider</a:t>
            </a:r>
            <a:endParaRPr lang="en-US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425450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600" b="0" i="0">
                <a:solidFill>
                  <a:schemeClr val="bg1">
                    <a:lumMod val="50000"/>
                  </a:schemeClr>
                </a:solidFill>
                <a:latin typeface="Verdana"/>
                <a:cs typeface="Verdana"/>
              </a:defRPr>
            </a:lvl1pPr>
          </a:lstStyle>
          <a:p>
            <a:r>
              <a:rPr lang="en-US" dirty="0"/>
              <a:t>Click to insert picture. </a:t>
            </a:r>
            <a:r>
              <a:rPr lang="en-CA" dirty="0" err="1"/>
              <a:t>Cliquez</a:t>
            </a:r>
            <a:r>
              <a:rPr lang="en-CA" dirty="0"/>
              <a:t> pour </a:t>
            </a:r>
            <a:r>
              <a:rPr lang="en-CA" dirty="0" err="1"/>
              <a:t>insérer</a:t>
            </a:r>
            <a:r>
              <a:rPr lang="en-CA" dirty="0"/>
              <a:t> </a:t>
            </a:r>
            <a:r>
              <a:rPr lang="en-CA" dirty="0" err="1"/>
              <a:t>l'image</a:t>
            </a:r>
            <a:r>
              <a:rPr lang="en-CA" dirty="0"/>
              <a:t>.</a:t>
            </a:r>
            <a:endParaRPr lang="en-US" dirty="0"/>
          </a:p>
          <a:p>
            <a:r>
              <a:rPr lang="en-US" dirty="0"/>
              <a:t>For best results, please send this image to the back layer.  </a:t>
            </a:r>
          </a:p>
          <a:p>
            <a:r>
              <a:rPr lang="en-US" dirty="0"/>
              <a:t>Choose “Arrange” then select “Send to Back”.</a:t>
            </a:r>
          </a:p>
        </p:txBody>
      </p:sp>
    </p:spTree>
    <p:extLst>
      <p:ext uri="{BB962C8B-B14F-4D97-AF65-F5344CB8AC3E}">
        <p14:creationId xmlns:p14="http://schemas.microsoft.com/office/powerpoint/2010/main" val="17305920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2" hasCustomPrompt="1"/>
          </p:nvPr>
        </p:nvSpPr>
        <p:spPr>
          <a:xfrm>
            <a:off x="-19049" y="-179387"/>
            <a:ext cx="12192000" cy="4150788"/>
          </a:xfrm>
          <a:prstGeom prst="rect">
            <a:avLst/>
          </a:prstGeom>
        </p:spPr>
        <p:txBody>
          <a:bodyPr vert="horz" anchor="ctr"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 i="0">
                <a:solidFill>
                  <a:schemeClr val="bg1">
                    <a:lumMod val="50000"/>
                  </a:schemeClr>
                </a:solidFill>
                <a:latin typeface="Verdana"/>
                <a:cs typeface="Verdana"/>
              </a:defRPr>
            </a:lvl1pPr>
          </a:lstStyle>
          <a:p>
            <a:r>
              <a:rPr lang="en-US" dirty="0"/>
              <a:t>Click to insert picture. </a:t>
            </a:r>
            <a:r>
              <a:rPr lang="en-CA" dirty="0" err="1"/>
              <a:t>Cliquez</a:t>
            </a:r>
            <a:r>
              <a:rPr lang="en-CA" dirty="0"/>
              <a:t> pour </a:t>
            </a:r>
            <a:r>
              <a:rPr lang="en-CA" dirty="0" err="1"/>
              <a:t>insérer</a:t>
            </a:r>
            <a:r>
              <a:rPr lang="en-CA" dirty="0"/>
              <a:t> </a:t>
            </a:r>
            <a:r>
              <a:rPr lang="en-CA" dirty="0" err="1"/>
              <a:t>l'image</a:t>
            </a:r>
            <a:r>
              <a:rPr lang="en-CA" dirty="0"/>
              <a:t>.</a:t>
            </a:r>
            <a:endParaRPr lang="en-US" dirty="0"/>
          </a:p>
          <a:p>
            <a:r>
              <a:rPr lang="en-US" dirty="0"/>
              <a:t>For best results, please send this image to the back layer.  Choose “Arrange” then select “Send to Back”.</a:t>
            </a:r>
          </a:p>
          <a:p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353484" y="2960164"/>
            <a:ext cx="11468096" cy="1190625"/>
          </a:xfrm>
          <a:prstGeom prst="rect">
            <a:avLst/>
          </a:prstGeom>
        </p:spPr>
        <p:txBody>
          <a:bodyPr vert="horz"/>
          <a:lstStyle>
            <a:lvl1pPr algn="l">
              <a:defRPr sz="5400" b="1" i="0">
                <a:solidFill>
                  <a:srgbClr val="0C5A9C"/>
                </a:solidFill>
                <a:latin typeface="Trebuchet MS"/>
                <a:cs typeface="Trebuchet MS"/>
              </a:defRPr>
            </a:lvl1pPr>
          </a:lstStyle>
          <a:p>
            <a:r>
              <a:rPr lang="en-CA" dirty="0"/>
              <a:t>Thank you. </a:t>
            </a:r>
            <a:r>
              <a:rPr lang="en-CA" dirty="0" err="1"/>
              <a:t>Merci</a:t>
            </a:r>
            <a:r>
              <a:rPr lang="en-CA" dirty="0"/>
              <a:t>.</a:t>
            </a:r>
            <a:endParaRPr lang="en-US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353484" y="3786188"/>
            <a:ext cx="11468096" cy="9366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4800" b="1" i="0">
                <a:solidFill>
                  <a:srgbClr val="40B79C"/>
                </a:solidFill>
                <a:latin typeface="Trebuchet MS"/>
                <a:cs typeface="Trebuchet MS"/>
              </a:defRPr>
            </a:lvl1pPr>
          </a:lstStyle>
          <a:p>
            <a:pPr lvl="0"/>
            <a:r>
              <a:rPr lang="en-CA" dirty="0"/>
              <a:t>Questions?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7482418" y="4949825"/>
            <a:ext cx="4339167" cy="1073150"/>
          </a:xfrm>
          <a:prstGeom prst="rect">
            <a:avLst/>
          </a:prstGeom>
        </p:spPr>
        <p:txBody>
          <a:bodyPr/>
          <a:lstStyle>
            <a:lvl1pPr algn="r">
              <a:buNone/>
              <a:defRPr sz="1600" baseline="0">
                <a:solidFill>
                  <a:schemeClr val="bg1">
                    <a:lumMod val="6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400">
                <a:solidFill>
                  <a:schemeClr val="bg1">
                    <a:lumMod val="6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 sz="2000">
                <a:solidFill>
                  <a:schemeClr val="bg1">
                    <a:lumMod val="6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 sz="1800">
                <a:solidFill>
                  <a:schemeClr val="bg1">
                    <a:lumMod val="6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 sz="1800">
                <a:solidFill>
                  <a:schemeClr val="bg1">
                    <a:lumMod val="6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/>
              <a:t>Contact Information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0817691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lit Scree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 userDrawn="1"/>
        </p:nvSpPr>
        <p:spPr>
          <a:xfrm>
            <a:off x="-5082115" y="330200"/>
            <a:ext cx="11468099" cy="642634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0C5A9C"/>
              </a:solidFill>
              <a:effectLst/>
              <a:uLnTx/>
              <a:uFillTx/>
              <a:latin typeface="Trebuchet MS"/>
              <a:ea typeface="+mj-ea"/>
              <a:cs typeface="Trebuchet MS"/>
            </a:endParaRPr>
          </a:p>
        </p:txBody>
      </p:sp>
      <p:sp>
        <p:nvSpPr>
          <p:cNvPr id="4" name="Text Placeholder 2"/>
          <p:cNvSpPr txBox="1">
            <a:spLocks/>
          </p:cNvSpPr>
          <p:nvPr userDrawn="1"/>
        </p:nvSpPr>
        <p:spPr>
          <a:xfrm>
            <a:off x="-4489447" y="1358900"/>
            <a:ext cx="11468097" cy="162634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53484" y="4165600"/>
            <a:ext cx="11468096" cy="1651000"/>
          </a:xfrm>
          <a:prstGeom prst="rect">
            <a:avLst/>
          </a:prstGeom>
        </p:spPr>
        <p:txBody>
          <a:bodyPr/>
          <a:lstStyle>
            <a:lvl1pPr algn="l">
              <a:buNone/>
              <a:defRPr sz="20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/>
              <a:t>Text Area</a:t>
            </a:r>
            <a:endParaRPr lang="en-CA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3485" y="3378200"/>
            <a:ext cx="11468100" cy="787400"/>
          </a:xfrm>
          <a:prstGeom prst="rect">
            <a:avLst/>
          </a:prstGeom>
        </p:spPr>
        <p:txBody>
          <a:bodyPr/>
          <a:lstStyle>
            <a:lvl1pPr>
              <a:buNone/>
              <a:defRPr sz="4400" b="1">
                <a:solidFill>
                  <a:srgbClr val="0C5A9C"/>
                </a:solidFill>
                <a:latin typeface="Trebuchet MS" pitchFamily="34" charset="0"/>
              </a:defRPr>
            </a:lvl1pPr>
          </a:lstStyle>
          <a:p>
            <a:pPr lvl="0"/>
            <a:r>
              <a:rPr lang="en-US" dirty="0"/>
              <a:t>Title / </a:t>
            </a:r>
            <a:r>
              <a:rPr lang="en-US" dirty="0" err="1"/>
              <a:t>Sous-titre</a:t>
            </a:r>
            <a:endParaRPr lang="en-CA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12192000" cy="3225800"/>
          </a:xfrm>
          <a:prstGeom prst="rect">
            <a:avLst/>
          </a:prstGeom>
        </p:spPr>
        <p:txBody>
          <a:bodyPr anchor="ctr"/>
          <a:lstStyle>
            <a:lvl1pPr algn="ctr">
              <a:buNone/>
              <a:defRPr sz="2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to insert picture. </a:t>
            </a:r>
            <a:r>
              <a:rPr lang="en-CA" dirty="0" err="1"/>
              <a:t>Cliquez</a:t>
            </a:r>
            <a:r>
              <a:rPr lang="en-CA" dirty="0"/>
              <a:t> pour </a:t>
            </a:r>
            <a:r>
              <a:rPr lang="en-CA" dirty="0" err="1"/>
              <a:t>insérer</a:t>
            </a:r>
            <a:r>
              <a:rPr lang="en-CA" dirty="0"/>
              <a:t> </a:t>
            </a:r>
            <a:r>
              <a:rPr lang="en-CA" dirty="0" err="1"/>
              <a:t>l'image</a:t>
            </a:r>
            <a:r>
              <a:rPr lang="en-CA" dirty="0"/>
              <a:t>.</a:t>
            </a:r>
            <a:endParaRPr lang="en-US" dirty="0"/>
          </a:p>
          <a:p>
            <a:r>
              <a:rPr lang="en-US" dirty="0"/>
              <a:t>For best results, please send this image to the back layer.  </a:t>
            </a:r>
          </a:p>
          <a:p>
            <a:r>
              <a:rPr lang="en-US" dirty="0"/>
              <a:t>Choose “Arrange” then select “Send to Back”.</a:t>
            </a:r>
          </a:p>
          <a:p>
            <a:endParaRPr lang="en-C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53484" y="476668"/>
            <a:ext cx="11468099" cy="6426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="1" i="0" baseline="0">
                <a:latin typeface="Trebuchet MS"/>
                <a:cs typeface="Trebuchet MS"/>
              </a:defRPr>
            </a:lvl1pPr>
          </a:lstStyle>
          <a:p>
            <a:r>
              <a:rPr lang="en-US" dirty="0"/>
              <a:t>Title / </a:t>
            </a:r>
            <a:r>
              <a:rPr lang="en-US" dirty="0" err="1"/>
              <a:t>Titre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53485" y="1884478"/>
            <a:ext cx="11468097" cy="3640024"/>
          </a:xfrm>
          <a:prstGeom prst="rect">
            <a:avLst/>
          </a:prstGeom>
        </p:spPr>
        <p:txBody>
          <a:bodyPr vert="horz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0">
                <a:solidFill>
                  <a:schemeClr val="tx1">
                    <a:lumMod val="85000"/>
                    <a:lumOff val="15000"/>
                  </a:schemeClr>
                </a:solidFill>
                <a:latin typeface="Verdana"/>
                <a:cs typeface="Verdana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CA" dirty="0"/>
              <a:t>Keep text clear and concise. </a:t>
            </a:r>
            <a:r>
              <a:rPr lang="fr-FR" dirty="0"/>
              <a:t>Gardez votre texte clair et concis.</a:t>
            </a:r>
            <a:endParaRPr lang="en-CA" dirty="0"/>
          </a:p>
        </p:txBody>
      </p:sp>
      <p:sp>
        <p:nvSpPr>
          <p:cNvPr id="8" name="Title Placeholder 1"/>
          <p:cNvSpPr txBox="1">
            <a:spLocks/>
          </p:cNvSpPr>
          <p:nvPr userDrawn="1"/>
        </p:nvSpPr>
        <p:spPr>
          <a:xfrm>
            <a:off x="353484" y="1119302"/>
            <a:ext cx="11468099" cy="7651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i="0" kern="1200" baseline="0">
                <a:solidFill>
                  <a:srgbClr val="0C5A9C"/>
                </a:solidFill>
                <a:latin typeface="Trebuchet MS"/>
                <a:ea typeface="+mj-ea"/>
                <a:cs typeface="Trebuchet MS"/>
              </a:defRPr>
            </a:lvl1pPr>
          </a:lstStyle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000" dirty="0">
              <a:solidFill>
                <a:srgbClr val="40B79C"/>
              </a:solidFill>
            </a:endParaRP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53485" y="1075199"/>
            <a:ext cx="11468097" cy="751922"/>
          </a:xfrm>
          <a:prstGeom prst="rect">
            <a:avLst/>
          </a:prstGeom>
        </p:spPr>
        <p:txBody>
          <a:bodyPr vert="horz"/>
          <a:lstStyle>
            <a:lvl1pPr>
              <a:defRPr sz="2000" b="0" i="0" baseline="0">
                <a:solidFill>
                  <a:srgbClr val="40B79C"/>
                </a:solidFill>
                <a:latin typeface="Trebuchet MS"/>
                <a:cs typeface="Trebuchet MS"/>
              </a:defRPr>
            </a:lvl1pPr>
          </a:lstStyle>
          <a:p>
            <a:pPr lvl="0"/>
            <a:r>
              <a:rPr lang="en-CA" dirty="0"/>
              <a:t>Sub-Title / </a:t>
            </a:r>
            <a:r>
              <a:rPr lang="en-CA" dirty="0" err="1"/>
              <a:t>Sous</a:t>
            </a:r>
            <a:r>
              <a:rPr lang="en-CA" dirty="0"/>
              <a:t>-titre</a:t>
            </a:r>
          </a:p>
        </p:txBody>
      </p:sp>
      <p:pic>
        <p:nvPicPr>
          <p:cNvPr id="7" name="Picture 6" descr="150dpi-bar.pn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1"/>
            <a:ext cx="12191188" cy="529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5315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0" hasCustomPrompt="1"/>
          </p:nvPr>
        </p:nvSpPr>
        <p:spPr>
          <a:xfrm>
            <a:off x="353484" y="1884478"/>
            <a:ext cx="11468099" cy="3678916"/>
          </a:xfrm>
          <a:prstGeom prst="rect">
            <a:avLst/>
          </a:prstGeom>
        </p:spPr>
        <p:txBody>
          <a:bodyPr/>
          <a:lstStyle>
            <a:lvl1pPr marL="342900" indent="-342900">
              <a:buFont typeface="Arial"/>
              <a:buChar char="•"/>
              <a:defRPr sz="2000" b="0" i="0">
                <a:solidFill>
                  <a:schemeClr val="tx1">
                    <a:lumMod val="85000"/>
                    <a:lumOff val="15000"/>
                  </a:schemeClr>
                </a:solidFill>
                <a:latin typeface="Verdana"/>
                <a:cs typeface="Verdana"/>
              </a:defRPr>
            </a:lvl1pPr>
            <a:lvl2pPr marL="800100" indent="-342900">
              <a:buFont typeface="Arial"/>
              <a:buChar char="•"/>
              <a:defRPr sz="2000" b="0" i="0">
                <a:solidFill>
                  <a:schemeClr val="tx1">
                    <a:lumMod val="85000"/>
                    <a:lumOff val="15000"/>
                  </a:schemeClr>
                </a:solidFill>
                <a:latin typeface="Verdana"/>
                <a:cs typeface="Verdana"/>
              </a:defRPr>
            </a:lvl2pPr>
            <a:lvl3pPr marL="1257300" indent="-342900">
              <a:buFont typeface="Arial"/>
              <a:buChar char="•"/>
              <a:defRPr sz="2000" b="0" i="0">
                <a:solidFill>
                  <a:schemeClr val="tx1">
                    <a:lumMod val="85000"/>
                    <a:lumOff val="15000"/>
                  </a:schemeClr>
                </a:solidFill>
                <a:latin typeface="Verdana"/>
                <a:cs typeface="Verdana"/>
              </a:defRPr>
            </a:lvl3pPr>
            <a:lvl4pPr marL="1714500" indent="-342900">
              <a:buFont typeface="Arial"/>
              <a:buChar char="•"/>
              <a:defRPr sz="2000" b="0" i="0">
                <a:solidFill>
                  <a:schemeClr val="tx1">
                    <a:lumMod val="85000"/>
                    <a:lumOff val="15000"/>
                  </a:schemeClr>
                </a:solidFill>
                <a:latin typeface="Verdana"/>
                <a:cs typeface="Verdana"/>
              </a:defRPr>
            </a:lvl4pPr>
            <a:lvl5pPr marL="2171700" indent="-342900">
              <a:buFont typeface="Arial"/>
              <a:buChar char="•"/>
              <a:defRPr sz="2000" b="0" i="0">
                <a:solidFill>
                  <a:schemeClr val="tx1">
                    <a:lumMod val="85000"/>
                    <a:lumOff val="15000"/>
                  </a:schemeClr>
                </a:solidFill>
                <a:latin typeface="Verdana"/>
                <a:cs typeface="Verdana"/>
              </a:defRPr>
            </a:lvl5pPr>
          </a:lstStyle>
          <a:p>
            <a:pPr lvl="0"/>
            <a:r>
              <a:rPr lang="en-CA" dirty="0"/>
              <a:t>Click to edit body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10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53484" y="476668"/>
            <a:ext cx="11468099" cy="6426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="1" i="0" baseline="0">
                <a:latin typeface="Trebuchet MS"/>
                <a:cs typeface="Trebuchet MS"/>
              </a:defRPr>
            </a:lvl1pPr>
          </a:lstStyle>
          <a:p>
            <a:r>
              <a:rPr lang="en-US" dirty="0"/>
              <a:t>Title / </a:t>
            </a:r>
            <a:r>
              <a:rPr lang="en-US" dirty="0" err="1"/>
              <a:t>Titre</a:t>
            </a:r>
            <a:endParaRPr lang="en-US" dirty="0"/>
          </a:p>
        </p:txBody>
      </p:sp>
      <p:sp>
        <p:nvSpPr>
          <p:cNvPr id="13" name="Title Placeholder 1"/>
          <p:cNvSpPr txBox="1">
            <a:spLocks/>
          </p:cNvSpPr>
          <p:nvPr userDrawn="1"/>
        </p:nvSpPr>
        <p:spPr>
          <a:xfrm>
            <a:off x="353484" y="1119302"/>
            <a:ext cx="11468099" cy="7651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i="0" kern="1200" baseline="0">
                <a:solidFill>
                  <a:srgbClr val="0C5A9C"/>
                </a:solidFill>
                <a:latin typeface="Trebuchet MS"/>
                <a:ea typeface="+mj-ea"/>
                <a:cs typeface="Trebuchet MS"/>
              </a:defRPr>
            </a:lvl1pPr>
          </a:lstStyle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000" dirty="0">
              <a:solidFill>
                <a:srgbClr val="40B79C"/>
              </a:solidFill>
            </a:endParaRP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53485" y="1075199"/>
            <a:ext cx="11468097" cy="751922"/>
          </a:xfrm>
          <a:prstGeom prst="rect">
            <a:avLst/>
          </a:prstGeom>
        </p:spPr>
        <p:txBody>
          <a:bodyPr vert="horz"/>
          <a:lstStyle>
            <a:lvl1pPr>
              <a:defRPr sz="2000" b="0" i="0" baseline="0">
                <a:solidFill>
                  <a:srgbClr val="40B79C"/>
                </a:solidFill>
                <a:latin typeface="Trebuchet MS"/>
                <a:cs typeface="Trebuchet MS"/>
              </a:defRPr>
            </a:lvl1pPr>
          </a:lstStyle>
          <a:p>
            <a:pPr lvl="0"/>
            <a:r>
              <a:rPr lang="en-CA" dirty="0"/>
              <a:t>Sub-Title / </a:t>
            </a:r>
            <a:r>
              <a:rPr lang="en-CA" dirty="0" err="1"/>
              <a:t>Sous</a:t>
            </a:r>
            <a:r>
              <a:rPr lang="en-CA" dirty="0"/>
              <a:t>-titre</a:t>
            </a:r>
          </a:p>
        </p:txBody>
      </p:sp>
      <p:pic>
        <p:nvPicPr>
          <p:cNvPr id="7" name="Picture 6" descr="150dpi-bar.pn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1"/>
            <a:ext cx="12191188" cy="529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4651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Tab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ble Placeholder 2"/>
          <p:cNvSpPr>
            <a:spLocks noGrp="1"/>
          </p:cNvSpPr>
          <p:nvPr>
            <p:ph type="tbl" sz="quarter" idx="10" hasCustomPrompt="1"/>
          </p:nvPr>
        </p:nvSpPr>
        <p:spPr>
          <a:xfrm>
            <a:off x="353485" y="1884478"/>
            <a:ext cx="11468100" cy="3297123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lnSpc>
                <a:spcPct val="100000"/>
              </a:lnSpc>
              <a:buFont typeface="+mj-lt"/>
              <a:buNone/>
              <a:defRPr sz="1600" b="0" i="0" baseline="0">
                <a:solidFill>
                  <a:schemeClr val="bg1">
                    <a:lumMod val="50000"/>
                  </a:schemeClr>
                </a:solidFill>
                <a:latin typeface="Verdana"/>
                <a:cs typeface="Verdana"/>
              </a:defRPr>
            </a:lvl1pPr>
          </a:lstStyle>
          <a:p>
            <a:r>
              <a:rPr lang="en-CA" dirty="0"/>
              <a:t>Click icon to open table option. Enter amount of columns and rows. Click the black table layout in the table style options.</a:t>
            </a:r>
            <a:endParaRPr lang="en-US" dirty="0"/>
          </a:p>
        </p:txBody>
      </p:sp>
      <p:sp>
        <p:nvSpPr>
          <p:cNvPr id="6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53484" y="476668"/>
            <a:ext cx="11468099" cy="6426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="1" i="0" baseline="0">
                <a:latin typeface="Trebuchet MS"/>
                <a:cs typeface="Trebuchet MS"/>
              </a:defRPr>
            </a:lvl1pPr>
          </a:lstStyle>
          <a:p>
            <a:r>
              <a:rPr lang="en-CA" dirty="0"/>
              <a:t>Title: Table</a:t>
            </a:r>
            <a:endParaRPr lang="en-US" dirty="0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53485" y="1075199"/>
            <a:ext cx="11468097" cy="751922"/>
          </a:xfrm>
          <a:prstGeom prst="rect">
            <a:avLst/>
          </a:prstGeom>
        </p:spPr>
        <p:txBody>
          <a:bodyPr vert="horz"/>
          <a:lstStyle>
            <a:lvl1pPr>
              <a:defRPr sz="2000" b="0" i="0" baseline="0">
                <a:solidFill>
                  <a:srgbClr val="40B79C"/>
                </a:solidFill>
                <a:latin typeface="Trebuchet MS"/>
                <a:cs typeface="Trebuchet MS"/>
              </a:defRPr>
            </a:lvl1pPr>
          </a:lstStyle>
          <a:p>
            <a:pPr lvl="0"/>
            <a:r>
              <a:rPr lang="en-CA" dirty="0"/>
              <a:t>Sub-Title / </a:t>
            </a:r>
            <a:r>
              <a:rPr lang="en-CA" dirty="0" err="1"/>
              <a:t>Sous</a:t>
            </a:r>
            <a:r>
              <a:rPr lang="en-CA" dirty="0"/>
              <a:t>-titre: Table</a:t>
            </a:r>
          </a:p>
        </p:txBody>
      </p:sp>
      <p:pic>
        <p:nvPicPr>
          <p:cNvPr id="9" name="Picture 8" descr="150dpi-bar.pn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1"/>
            <a:ext cx="12191188" cy="529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7589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Image &amp;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339147" y="1884477"/>
            <a:ext cx="5629628" cy="284109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475332" y="1953206"/>
            <a:ext cx="5357261" cy="2703638"/>
          </a:xfrm>
          <a:prstGeom prst="rect">
            <a:avLst/>
          </a:prstGeom>
        </p:spPr>
        <p:txBody>
          <a:bodyPr vert="horz" anchor="ctr"/>
          <a:lstStyle>
            <a:lvl1pPr algn="ctr">
              <a:defRPr sz="1600" b="0" i="0">
                <a:solidFill>
                  <a:schemeClr val="bg1">
                    <a:lumMod val="50000"/>
                  </a:schemeClr>
                </a:solidFill>
                <a:latin typeface="Verdana"/>
                <a:cs typeface="Verdana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6173385" y="1884478"/>
            <a:ext cx="5746751" cy="2841625"/>
          </a:xfrm>
          <a:prstGeom prst="rect">
            <a:avLst/>
          </a:prstGeom>
        </p:spPr>
        <p:txBody>
          <a:bodyPr vert="horz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0">
                <a:solidFill>
                  <a:schemeClr val="tx1">
                    <a:lumMod val="85000"/>
                    <a:lumOff val="15000"/>
                  </a:schemeClr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CA" dirty="0"/>
              <a:t>Text Area / Zone de </a:t>
            </a:r>
            <a:r>
              <a:rPr lang="en-CA" dirty="0" err="1"/>
              <a:t>texte</a:t>
            </a:r>
            <a:endParaRPr lang="en-US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53484" y="476668"/>
            <a:ext cx="11468099" cy="6426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="1" i="0" baseline="0">
                <a:latin typeface="Trebuchet MS"/>
                <a:cs typeface="Trebuchet MS"/>
              </a:defRPr>
            </a:lvl1pPr>
          </a:lstStyle>
          <a:p>
            <a:r>
              <a:rPr lang="en-CA" dirty="0"/>
              <a:t>Title / Titre — Two Column Layout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353485" y="1075199"/>
            <a:ext cx="11468097" cy="751922"/>
          </a:xfrm>
          <a:prstGeom prst="rect">
            <a:avLst/>
          </a:prstGeom>
        </p:spPr>
        <p:txBody>
          <a:bodyPr vert="horz"/>
          <a:lstStyle>
            <a:lvl1pPr>
              <a:defRPr sz="2000" b="0" i="0" baseline="0">
                <a:solidFill>
                  <a:srgbClr val="40B79C"/>
                </a:solidFill>
                <a:latin typeface="Trebuchet MS"/>
                <a:cs typeface="Trebuchet MS"/>
              </a:defRPr>
            </a:lvl1pPr>
          </a:lstStyle>
          <a:p>
            <a:pPr lvl="0"/>
            <a:r>
              <a:rPr lang="en-CA" dirty="0"/>
              <a:t>Sub-Title / </a:t>
            </a:r>
            <a:r>
              <a:rPr lang="en-CA" dirty="0" err="1"/>
              <a:t>Sous</a:t>
            </a:r>
            <a:r>
              <a:rPr lang="en-CA" dirty="0"/>
              <a:t>-Titre</a:t>
            </a:r>
          </a:p>
        </p:txBody>
      </p:sp>
      <p:pic>
        <p:nvPicPr>
          <p:cNvPr id="13" name="Picture 12" descr="150dpi-bar.pn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1"/>
            <a:ext cx="12191188" cy="529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5053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Three Column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53484" y="476668"/>
            <a:ext cx="11468099" cy="6426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="1" i="0" baseline="0">
                <a:latin typeface="Trebuchet MS"/>
                <a:cs typeface="Trebuchet MS"/>
              </a:defRPr>
            </a:lvl1pPr>
          </a:lstStyle>
          <a:p>
            <a:r>
              <a:rPr lang="en-CA" dirty="0"/>
              <a:t>Title / Titre</a:t>
            </a:r>
            <a:endParaRPr lang="en-US" dirty="0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53485" y="1075199"/>
            <a:ext cx="11468097" cy="751922"/>
          </a:xfrm>
          <a:prstGeom prst="rect">
            <a:avLst/>
          </a:prstGeom>
        </p:spPr>
        <p:txBody>
          <a:bodyPr vert="horz"/>
          <a:lstStyle>
            <a:lvl1pPr>
              <a:defRPr sz="2000" b="0" i="0" baseline="0">
                <a:solidFill>
                  <a:srgbClr val="40B79C"/>
                </a:solidFill>
                <a:latin typeface="Trebuchet MS"/>
                <a:cs typeface="Trebuchet MS"/>
              </a:defRPr>
            </a:lvl1pPr>
          </a:lstStyle>
          <a:p>
            <a:pPr lvl="0"/>
            <a:r>
              <a:rPr lang="en-CA" dirty="0"/>
              <a:t>Sub-Title  / </a:t>
            </a:r>
            <a:r>
              <a:rPr lang="en-CA" dirty="0" err="1"/>
              <a:t>Sous</a:t>
            </a:r>
            <a:r>
              <a:rPr lang="en-CA" dirty="0"/>
              <a:t>-titre</a:t>
            </a:r>
          </a:p>
        </p:txBody>
      </p:sp>
      <p:sp>
        <p:nvSpPr>
          <p:cNvPr id="27" name="Rectangle 26"/>
          <p:cNvSpPr/>
          <p:nvPr userDrawn="1"/>
        </p:nvSpPr>
        <p:spPr>
          <a:xfrm>
            <a:off x="359833" y="1739901"/>
            <a:ext cx="3534835" cy="192087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8" name="Rectangle 27"/>
          <p:cNvSpPr/>
          <p:nvPr userDrawn="1"/>
        </p:nvSpPr>
        <p:spPr>
          <a:xfrm>
            <a:off x="4332111" y="1739901"/>
            <a:ext cx="3534835" cy="192087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9" name="Rectangle 28"/>
          <p:cNvSpPr/>
          <p:nvPr userDrawn="1"/>
        </p:nvSpPr>
        <p:spPr>
          <a:xfrm>
            <a:off x="8286747" y="1739901"/>
            <a:ext cx="3534835" cy="192087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0" name="Picture Placeholder 41"/>
          <p:cNvSpPr>
            <a:spLocks noGrp="1"/>
          </p:cNvSpPr>
          <p:nvPr>
            <p:ph type="pic" sz="quarter" idx="13"/>
          </p:nvPr>
        </p:nvSpPr>
        <p:spPr>
          <a:xfrm>
            <a:off x="460587" y="1794652"/>
            <a:ext cx="3333325" cy="1811372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600" b="0" i="0">
                <a:solidFill>
                  <a:schemeClr val="bg1">
                    <a:lumMod val="50000"/>
                  </a:schemeClr>
                </a:solidFill>
                <a:latin typeface="Verdana"/>
                <a:cs typeface="Verdana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1" name="Text Placeholder 45"/>
          <p:cNvSpPr>
            <a:spLocks noGrp="1"/>
          </p:cNvSpPr>
          <p:nvPr>
            <p:ph type="body" sz="quarter" idx="14" hasCustomPrompt="1"/>
          </p:nvPr>
        </p:nvSpPr>
        <p:spPr>
          <a:xfrm>
            <a:off x="359834" y="3660776"/>
            <a:ext cx="3534833" cy="3714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1" i="0">
                <a:solidFill>
                  <a:srgbClr val="0E67B8"/>
                </a:solidFill>
                <a:latin typeface="Trebuchet MS"/>
                <a:cs typeface="Trebuchet MS"/>
              </a:defRPr>
            </a:lvl1pPr>
          </a:lstStyle>
          <a:p>
            <a:pPr lvl="0"/>
            <a:r>
              <a:rPr lang="en-CA" dirty="0"/>
              <a:t>Title / Titre</a:t>
            </a:r>
            <a:endParaRPr lang="en-US" dirty="0"/>
          </a:p>
        </p:txBody>
      </p:sp>
      <p:sp>
        <p:nvSpPr>
          <p:cNvPr id="32" name="Text Placeholder 45"/>
          <p:cNvSpPr>
            <a:spLocks noGrp="1"/>
          </p:cNvSpPr>
          <p:nvPr>
            <p:ph type="body" sz="quarter" idx="15" hasCustomPrompt="1"/>
          </p:nvPr>
        </p:nvSpPr>
        <p:spPr>
          <a:xfrm>
            <a:off x="4332114" y="3660776"/>
            <a:ext cx="3534833" cy="3714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1" i="0">
                <a:solidFill>
                  <a:srgbClr val="0E67B8"/>
                </a:solidFill>
                <a:latin typeface="Trebuchet MS"/>
                <a:cs typeface="Trebuchet MS"/>
              </a:defRPr>
            </a:lvl1pPr>
          </a:lstStyle>
          <a:p>
            <a:pPr lvl="0"/>
            <a:r>
              <a:rPr lang="en-CA" dirty="0"/>
              <a:t>Title / Titre</a:t>
            </a:r>
            <a:endParaRPr lang="en-US" dirty="0"/>
          </a:p>
        </p:txBody>
      </p:sp>
      <p:sp>
        <p:nvSpPr>
          <p:cNvPr id="33" name="Text Placeholder 45"/>
          <p:cNvSpPr>
            <a:spLocks noGrp="1"/>
          </p:cNvSpPr>
          <p:nvPr>
            <p:ph type="body" sz="quarter" idx="16" hasCustomPrompt="1"/>
          </p:nvPr>
        </p:nvSpPr>
        <p:spPr>
          <a:xfrm>
            <a:off x="8286748" y="3660776"/>
            <a:ext cx="3534833" cy="3714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1" i="0">
                <a:solidFill>
                  <a:srgbClr val="0E67B8"/>
                </a:solidFill>
                <a:latin typeface="Trebuchet MS"/>
                <a:cs typeface="Trebuchet MS"/>
              </a:defRPr>
            </a:lvl1pPr>
          </a:lstStyle>
          <a:p>
            <a:pPr lvl="0"/>
            <a:r>
              <a:rPr lang="en-CA" dirty="0"/>
              <a:t>Title / Titre</a:t>
            </a:r>
            <a:endParaRPr lang="en-US" dirty="0"/>
          </a:p>
        </p:txBody>
      </p:sp>
      <p:sp>
        <p:nvSpPr>
          <p:cNvPr id="34" name="Picture Placeholder 41"/>
          <p:cNvSpPr>
            <a:spLocks noGrp="1"/>
          </p:cNvSpPr>
          <p:nvPr>
            <p:ph type="pic" sz="quarter" idx="18"/>
          </p:nvPr>
        </p:nvSpPr>
        <p:spPr>
          <a:xfrm>
            <a:off x="4426940" y="1794652"/>
            <a:ext cx="3333325" cy="1811372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600" b="0" i="0">
                <a:solidFill>
                  <a:schemeClr val="bg1">
                    <a:lumMod val="50000"/>
                  </a:schemeClr>
                </a:solidFill>
                <a:latin typeface="Verdana"/>
                <a:cs typeface="Verdana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5" name="Picture Placeholder 41"/>
          <p:cNvSpPr>
            <a:spLocks noGrp="1"/>
          </p:cNvSpPr>
          <p:nvPr>
            <p:ph type="pic" sz="quarter" idx="19"/>
          </p:nvPr>
        </p:nvSpPr>
        <p:spPr>
          <a:xfrm>
            <a:off x="8381574" y="1794652"/>
            <a:ext cx="3333325" cy="1811372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600" b="0" i="0" strike="noStrike">
                <a:solidFill>
                  <a:schemeClr val="bg1">
                    <a:lumMod val="50000"/>
                  </a:schemeClr>
                </a:solidFill>
                <a:latin typeface="Verdana"/>
                <a:cs typeface="Verdana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6" name="Text Placeholder 45"/>
          <p:cNvSpPr>
            <a:spLocks noGrp="1"/>
          </p:cNvSpPr>
          <p:nvPr>
            <p:ph type="body" sz="quarter" idx="20" hasCustomPrompt="1"/>
          </p:nvPr>
        </p:nvSpPr>
        <p:spPr>
          <a:xfrm>
            <a:off x="359834" y="4032250"/>
            <a:ext cx="3534833" cy="163703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>
                <a:solidFill>
                  <a:schemeClr val="tx1">
                    <a:lumMod val="85000"/>
                    <a:lumOff val="15000"/>
                  </a:schemeClr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CA" dirty="0"/>
              <a:t>Text Area / Zone de </a:t>
            </a:r>
            <a:r>
              <a:rPr lang="en-CA" dirty="0" err="1"/>
              <a:t>texte</a:t>
            </a:r>
            <a:endParaRPr lang="en-US" dirty="0"/>
          </a:p>
        </p:txBody>
      </p:sp>
      <p:sp>
        <p:nvSpPr>
          <p:cNvPr id="37" name="Text Placeholder 45"/>
          <p:cNvSpPr>
            <a:spLocks noGrp="1"/>
          </p:cNvSpPr>
          <p:nvPr>
            <p:ph type="body" sz="quarter" idx="21" hasCustomPrompt="1"/>
          </p:nvPr>
        </p:nvSpPr>
        <p:spPr>
          <a:xfrm>
            <a:off x="4332114" y="4032250"/>
            <a:ext cx="3534833" cy="163703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>
                <a:solidFill>
                  <a:schemeClr val="tx1">
                    <a:lumMod val="85000"/>
                    <a:lumOff val="15000"/>
                  </a:schemeClr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CA" dirty="0"/>
              <a:t>Text Area / Zone de </a:t>
            </a:r>
            <a:r>
              <a:rPr lang="en-CA" dirty="0" err="1"/>
              <a:t>texte</a:t>
            </a:r>
            <a:endParaRPr lang="en-US" dirty="0"/>
          </a:p>
        </p:txBody>
      </p:sp>
      <p:sp>
        <p:nvSpPr>
          <p:cNvPr id="38" name="Text Placeholder 45"/>
          <p:cNvSpPr>
            <a:spLocks noGrp="1"/>
          </p:cNvSpPr>
          <p:nvPr>
            <p:ph type="body" sz="quarter" idx="22" hasCustomPrompt="1"/>
          </p:nvPr>
        </p:nvSpPr>
        <p:spPr>
          <a:xfrm>
            <a:off x="8286748" y="4032250"/>
            <a:ext cx="3534833" cy="163703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>
                <a:solidFill>
                  <a:schemeClr val="tx1">
                    <a:lumMod val="85000"/>
                    <a:lumOff val="15000"/>
                  </a:schemeClr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CA" dirty="0"/>
              <a:t>Text Area / Zone de </a:t>
            </a:r>
            <a:r>
              <a:rPr lang="en-CA" dirty="0" err="1"/>
              <a:t>texte</a:t>
            </a:r>
            <a:endParaRPr lang="en-US" dirty="0"/>
          </a:p>
        </p:txBody>
      </p:sp>
      <p:pic>
        <p:nvPicPr>
          <p:cNvPr id="18" name="Picture 17" descr="150dpi-bar.pn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1"/>
            <a:ext cx="12191188" cy="529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6851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pact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908051" y="200526"/>
            <a:ext cx="10375900" cy="5013158"/>
          </a:xfrm>
          <a:prstGeom prst="rect">
            <a:avLst/>
          </a:prstGeom>
        </p:spPr>
        <p:txBody>
          <a:bodyPr vert="horz" anchor="ctr"/>
          <a:lstStyle>
            <a:lvl1pPr marL="0" indent="0" algn="l">
              <a:buNone/>
              <a:defRPr sz="4800" b="1" i="0">
                <a:solidFill>
                  <a:schemeClr val="tx1">
                    <a:lumMod val="85000"/>
                    <a:lumOff val="15000"/>
                  </a:schemeClr>
                </a:solidFill>
                <a:latin typeface="Trebuchet MS"/>
                <a:cs typeface="Trebuchet MS"/>
              </a:defRPr>
            </a:lvl1pPr>
            <a:lvl2pPr marL="457200" indent="0" algn="l">
              <a:buNone/>
              <a:defRPr sz="4800" b="1" i="0">
                <a:solidFill>
                  <a:schemeClr val="bg1"/>
                </a:solidFill>
                <a:latin typeface="Trebuchet MS"/>
                <a:cs typeface="Trebuchet MS"/>
              </a:defRPr>
            </a:lvl2pPr>
            <a:lvl3pPr marL="914400" indent="0" algn="l">
              <a:buNone/>
              <a:defRPr sz="4800" b="1" i="0">
                <a:solidFill>
                  <a:schemeClr val="bg1"/>
                </a:solidFill>
                <a:latin typeface="Trebuchet MS"/>
                <a:cs typeface="Trebuchet MS"/>
              </a:defRPr>
            </a:lvl3pPr>
            <a:lvl4pPr marL="1371600" indent="0" algn="l">
              <a:buNone/>
              <a:defRPr sz="4800" b="1" i="0">
                <a:solidFill>
                  <a:schemeClr val="bg1"/>
                </a:solidFill>
                <a:latin typeface="Trebuchet MS"/>
                <a:cs typeface="Trebuchet MS"/>
              </a:defRPr>
            </a:lvl4pPr>
            <a:lvl5pPr marL="1828800" indent="0" algn="l">
              <a:buNone/>
              <a:defRPr sz="4800" b="1" i="0">
                <a:solidFill>
                  <a:schemeClr val="bg1"/>
                </a:solidFill>
                <a:latin typeface="Trebuchet MS"/>
                <a:cs typeface="Trebuchet MS"/>
              </a:defRPr>
            </a:lvl5pPr>
          </a:lstStyle>
          <a:p>
            <a:r>
              <a:rPr lang="en-CA" dirty="0"/>
              <a:t>Page à fort impact. High impact page. </a:t>
            </a:r>
            <a:r>
              <a:rPr lang="en-CA" dirty="0">
                <a:solidFill>
                  <a:srgbClr val="64E066"/>
                </a:solidFill>
              </a:rPr>
              <a:t>Less is more.</a:t>
            </a:r>
            <a:r>
              <a:rPr lang="en-CA" dirty="0">
                <a:solidFill>
                  <a:schemeClr val="bg1"/>
                </a:solidFill>
              </a:rPr>
              <a:t> </a:t>
            </a:r>
            <a:endParaRPr lang="en-US" dirty="0">
              <a:solidFill>
                <a:srgbClr val="64E066"/>
              </a:solidFill>
            </a:endParaRPr>
          </a:p>
        </p:txBody>
      </p:sp>
      <p:pic>
        <p:nvPicPr>
          <p:cNvPr id="5" name="Picture 4" descr="150dpi-bar.pn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1"/>
            <a:ext cx="12191188" cy="529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29955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pact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908051" y="187159"/>
            <a:ext cx="10375900" cy="5053263"/>
          </a:xfrm>
          <a:prstGeom prst="rect">
            <a:avLst/>
          </a:prstGeom>
        </p:spPr>
        <p:txBody>
          <a:bodyPr vert="horz" anchor="ctr"/>
          <a:lstStyle>
            <a:lvl1pPr marL="0" indent="0" algn="l">
              <a:buNone/>
              <a:defRPr sz="4800" b="1" i="0" baseline="0">
                <a:solidFill>
                  <a:schemeClr val="bg1"/>
                </a:solidFill>
                <a:latin typeface="Trebuchet MS"/>
                <a:cs typeface="Trebuchet MS"/>
              </a:defRPr>
            </a:lvl1pPr>
            <a:lvl2pPr marL="457200" indent="0" algn="l">
              <a:buNone/>
              <a:defRPr sz="4800" b="1" i="0">
                <a:solidFill>
                  <a:schemeClr val="bg1"/>
                </a:solidFill>
                <a:latin typeface="Trebuchet MS"/>
                <a:cs typeface="Trebuchet MS"/>
              </a:defRPr>
            </a:lvl2pPr>
            <a:lvl3pPr marL="914400" indent="0" algn="l">
              <a:buNone/>
              <a:defRPr sz="4800" b="1" i="0">
                <a:solidFill>
                  <a:schemeClr val="bg1"/>
                </a:solidFill>
                <a:latin typeface="Trebuchet MS"/>
                <a:cs typeface="Trebuchet MS"/>
              </a:defRPr>
            </a:lvl3pPr>
            <a:lvl4pPr marL="1371600" indent="0" algn="l">
              <a:buNone/>
              <a:defRPr sz="4800" b="1" i="0">
                <a:solidFill>
                  <a:schemeClr val="bg1"/>
                </a:solidFill>
                <a:latin typeface="Trebuchet MS"/>
                <a:cs typeface="Trebuchet MS"/>
              </a:defRPr>
            </a:lvl4pPr>
            <a:lvl5pPr marL="1828800" indent="0" algn="l">
              <a:buNone/>
              <a:defRPr sz="4800" b="1" i="0">
                <a:solidFill>
                  <a:schemeClr val="bg1"/>
                </a:solidFill>
                <a:latin typeface="Trebuchet MS"/>
                <a:cs typeface="Trebuchet MS"/>
              </a:defRPr>
            </a:lvl5pPr>
          </a:lstStyle>
          <a:p>
            <a:r>
              <a:rPr lang="en-CA" dirty="0"/>
              <a:t>Page à fort impact. High impact page. </a:t>
            </a:r>
            <a:r>
              <a:rPr lang="en-CA" dirty="0">
                <a:solidFill>
                  <a:srgbClr val="64E066"/>
                </a:solidFill>
              </a:rPr>
              <a:t>Less is more.</a:t>
            </a:r>
            <a:r>
              <a:rPr lang="en-CA" dirty="0">
                <a:solidFill>
                  <a:schemeClr val="bg1"/>
                </a:solidFill>
              </a:rPr>
              <a:t> </a:t>
            </a:r>
            <a:endParaRPr lang="en-US" dirty="0">
              <a:solidFill>
                <a:srgbClr val="64E066"/>
              </a:solidFill>
            </a:endParaRPr>
          </a:p>
        </p:txBody>
      </p:sp>
      <p:pic>
        <p:nvPicPr>
          <p:cNvPr id="5" name="Picture 4" descr="150dpi-bar.pn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1"/>
            <a:ext cx="12191188" cy="529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2898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allery Sty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8"/>
          <p:cNvSpPr>
            <a:spLocks noGrp="1"/>
          </p:cNvSpPr>
          <p:nvPr>
            <p:ph type="pic" sz="quarter" idx="16" hasCustomPrompt="1"/>
          </p:nvPr>
        </p:nvSpPr>
        <p:spPr>
          <a:xfrm>
            <a:off x="4614335" y="4635501"/>
            <a:ext cx="7577667" cy="1443566"/>
          </a:xfrm>
          <a:prstGeom prst="rect">
            <a:avLst/>
          </a:prstGeom>
        </p:spPr>
        <p:txBody>
          <a:bodyPr vert="horz" anchor="ctr"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aseline="0">
                <a:solidFill>
                  <a:schemeClr val="bg1">
                    <a:lumMod val="50000"/>
                  </a:schemeClr>
                </a:solidFill>
                <a:latin typeface="Verdana"/>
                <a:cs typeface="Verdana"/>
              </a:defRPr>
            </a:lvl1pPr>
          </a:lstStyle>
          <a:p>
            <a:r>
              <a:rPr lang="en-US" dirty="0"/>
              <a:t>Click to insert picture. </a:t>
            </a:r>
            <a:r>
              <a:rPr lang="en-CA" dirty="0" err="1"/>
              <a:t>Cliquez</a:t>
            </a:r>
            <a:r>
              <a:rPr lang="en-CA" dirty="0"/>
              <a:t> pour </a:t>
            </a:r>
            <a:r>
              <a:rPr lang="en-CA" dirty="0" err="1"/>
              <a:t>insérer</a:t>
            </a:r>
            <a:r>
              <a:rPr lang="en-CA" dirty="0"/>
              <a:t> </a:t>
            </a:r>
            <a:r>
              <a:rPr lang="en-CA" dirty="0" err="1"/>
              <a:t>l'image</a:t>
            </a:r>
            <a:r>
              <a:rPr lang="en-CA" dirty="0"/>
              <a:t>.</a:t>
            </a:r>
            <a:endParaRPr lang="en-US" dirty="0"/>
          </a:p>
          <a:p>
            <a:r>
              <a:rPr lang="en-US" dirty="0"/>
              <a:t>For best results, please send this image to the back layer.  Choose “Arrange” then select “Send to Back”.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0" hasCustomPrompt="1"/>
          </p:nvPr>
        </p:nvSpPr>
        <p:spPr>
          <a:xfrm>
            <a:off x="4614335" y="1"/>
            <a:ext cx="7577667" cy="4381501"/>
          </a:xfrm>
          <a:prstGeom prst="rect">
            <a:avLst/>
          </a:prstGeom>
        </p:spPr>
        <p:txBody>
          <a:bodyPr vert="horz" anchor="ctr"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aseline="0">
                <a:solidFill>
                  <a:schemeClr val="bg1">
                    <a:lumMod val="50000"/>
                  </a:schemeClr>
                </a:solidFill>
                <a:latin typeface="Verdana"/>
                <a:cs typeface="Verdana"/>
              </a:defRPr>
            </a:lvl1pPr>
          </a:lstStyle>
          <a:p>
            <a:r>
              <a:rPr lang="en-US" dirty="0"/>
              <a:t>Click to insert picture. </a:t>
            </a:r>
          </a:p>
          <a:p>
            <a:r>
              <a:rPr lang="en-CA" dirty="0" err="1"/>
              <a:t>Cliquez</a:t>
            </a:r>
            <a:r>
              <a:rPr lang="en-CA" dirty="0"/>
              <a:t> pour </a:t>
            </a:r>
            <a:r>
              <a:rPr lang="en-CA" dirty="0" err="1"/>
              <a:t>insérer</a:t>
            </a:r>
            <a:r>
              <a:rPr lang="en-CA" dirty="0"/>
              <a:t> </a:t>
            </a:r>
            <a:r>
              <a:rPr lang="en-CA" dirty="0" err="1"/>
              <a:t>l'image</a:t>
            </a:r>
            <a:endParaRPr lang="en-US" dirty="0"/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3387790"/>
            <a:ext cx="4275667" cy="3470211"/>
          </a:xfrm>
          <a:prstGeom prst="rect">
            <a:avLst/>
          </a:prstGeom>
        </p:spPr>
        <p:txBody>
          <a:bodyPr vert="horz" anchor="ctr"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 i="0" baseline="0">
                <a:solidFill>
                  <a:srgbClr val="7F7F7F"/>
                </a:solidFill>
                <a:latin typeface="Verdana"/>
                <a:cs typeface="Verdana"/>
              </a:defRPr>
            </a:lvl1pPr>
          </a:lstStyle>
          <a:p>
            <a:r>
              <a:rPr lang="en-US" dirty="0"/>
              <a:t>Click to insert picture. </a:t>
            </a:r>
            <a:r>
              <a:rPr lang="en-CA" dirty="0" err="1"/>
              <a:t>Cliquez</a:t>
            </a:r>
            <a:r>
              <a:rPr lang="en-CA" dirty="0"/>
              <a:t> pour </a:t>
            </a:r>
            <a:r>
              <a:rPr lang="en-CA" dirty="0" err="1"/>
              <a:t>insérer</a:t>
            </a:r>
            <a:r>
              <a:rPr lang="en-CA" dirty="0"/>
              <a:t> </a:t>
            </a:r>
            <a:r>
              <a:rPr lang="en-CA" dirty="0" err="1"/>
              <a:t>l'image</a:t>
            </a:r>
            <a:r>
              <a:rPr lang="en-CA" dirty="0"/>
              <a:t>.</a:t>
            </a:r>
          </a:p>
          <a:p>
            <a:endParaRPr lang="en-US" dirty="0"/>
          </a:p>
          <a:p>
            <a:r>
              <a:rPr lang="en-US" dirty="0"/>
              <a:t>For best results, please send this image to the back layer.  Choose “Arrange” then select “Send to Back”.</a:t>
            </a:r>
          </a:p>
          <a:p>
            <a:endParaRPr lang="en-US" dirty="0"/>
          </a:p>
        </p:txBody>
      </p:sp>
      <p:sp>
        <p:nvSpPr>
          <p:cNvPr id="15" name="Picture Placeholder 8"/>
          <p:cNvSpPr>
            <a:spLocks noGrp="1"/>
          </p:cNvSpPr>
          <p:nvPr>
            <p:ph type="pic" sz="quarter" idx="15" hasCustomPrompt="1"/>
          </p:nvPr>
        </p:nvSpPr>
        <p:spPr>
          <a:xfrm>
            <a:off x="0" y="-28730"/>
            <a:ext cx="4275667" cy="3162519"/>
          </a:xfrm>
          <a:prstGeom prst="rect">
            <a:avLst/>
          </a:prstGeom>
        </p:spPr>
        <p:txBody>
          <a:bodyPr vert="horz" anchor="ctr"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 i="0">
                <a:solidFill>
                  <a:schemeClr val="bg1">
                    <a:lumMod val="50000"/>
                  </a:schemeClr>
                </a:solidFill>
                <a:latin typeface="Verdana"/>
                <a:cs typeface="Verdana"/>
              </a:defRPr>
            </a:lvl1pPr>
          </a:lstStyle>
          <a:p>
            <a:r>
              <a:rPr lang="en-US" dirty="0"/>
              <a:t>Click to insert picture.</a:t>
            </a:r>
          </a:p>
          <a:p>
            <a:r>
              <a:rPr lang="en-CA" dirty="0" err="1"/>
              <a:t>Cliquez</a:t>
            </a:r>
            <a:r>
              <a:rPr lang="en-CA" dirty="0"/>
              <a:t> pour </a:t>
            </a:r>
            <a:r>
              <a:rPr lang="en-CA" dirty="0" err="1"/>
              <a:t>insérer</a:t>
            </a:r>
            <a:r>
              <a:rPr lang="en-CA" dirty="0"/>
              <a:t> </a:t>
            </a:r>
            <a:r>
              <a:rPr lang="en-CA" dirty="0" err="1"/>
              <a:t>l'image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017348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theme" Target="../theme/theme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50dpi-swoosh-thin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"/>
            <a:ext cx="12191188" cy="6857543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11106787" y="6305878"/>
            <a:ext cx="8314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-</a:t>
            </a:r>
            <a:fld id="{FBF43F0D-FCAF-CC46-B0C4-FA03E8BF2391}" type="slidenum">
              <a:rPr lang="en-US" sz="1000" b="0" i="0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pPr algn="r"/>
              <a:t>‹#›</a:t>
            </a:fld>
            <a:r>
              <a:rPr lang="en-US" sz="10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-</a:t>
            </a:r>
          </a:p>
        </p:txBody>
      </p:sp>
      <p:sp>
        <p:nvSpPr>
          <p:cNvPr id="4" name="Footer Placeholder 4"/>
          <p:cNvSpPr txBox="1">
            <a:spLocks/>
          </p:cNvSpPr>
          <p:nvPr/>
        </p:nvSpPr>
        <p:spPr>
          <a:xfrm>
            <a:off x="5284775" y="6305878"/>
            <a:ext cx="6041656" cy="26083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457200" rtl="0" eaLnBrk="1" latinLnBrk="0" hangingPunct="1">
              <a:defRPr sz="10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Verdana"/>
                <a:ea typeface="+mn-ea"/>
                <a:cs typeface="Verdana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/>
              <a:t>UNRESTRICTED / ILLIMITÉ</a:t>
            </a:r>
            <a:endParaRPr lang="en-US" sz="1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9108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696" r:id="rId2"/>
    <p:sldLayoutId id="2147483730" r:id="rId3"/>
    <p:sldLayoutId id="2147483735" r:id="rId4"/>
    <p:sldLayoutId id="2147483734" r:id="rId5"/>
    <p:sldLayoutId id="2147483732" r:id="rId6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3600" b="1" i="0" kern="1200" baseline="0">
          <a:solidFill>
            <a:srgbClr val="0C5A9C"/>
          </a:solidFill>
          <a:latin typeface="Trebuchet MS"/>
          <a:ea typeface="+mj-ea"/>
          <a:cs typeface="Trebuchet M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24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457200" indent="0" algn="l" defTabSz="457200" rtl="0" eaLnBrk="1" latinLnBrk="0" hangingPunct="1">
        <a:spcBef>
          <a:spcPct val="20000"/>
        </a:spcBef>
        <a:buFont typeface="Arial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457200" rtl="0" eaLnBrk="1" latinLnBrk="0" hangingPunct="1">
        <a:spcBef>
          <a:spcPct val="20000"/>
        </a:spcBef>
        <a:buFont typeface="Arial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457200" rtl="0" eaLnBrk="1" latinLnBrk="0" hangingPunct="1">
        <a:spcBef>
          <a:spcPct val="20000"/>
        </a:spcBef>
        <a:buFont typeface="Arial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457200" rtl="0" eaLnBrk="1" latinLnBrk="0" hangingPunct="1">
        <a:spcBef>
          <a:spcPct val="20000"/>
        </a:spcBef>
        <a:buFont typeface="Arial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Bio_Lab_12.tif"/>
          <p:cNvPicPr>
            <a:picLocks noChangeAspect="1"/>
          </p:cNvPicPr>
          <p:nvPr/>
        </p:nvPicPr>
        <p:blipFill rotWithShape="1">
          <a:blip r:embed="rId3" cstate="screen">
            <a:alphaModFix amt="13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254750"/>
          </a:xfrm>
          <a:prstGeom prst="rect">
            <a:avLst/>
          </a:prstGeom>
        </p:spPr>
      </p:pic>
      <p:pic>
        <p:nvPicPr>
          <p:cNvPr id="3" name="Picture 2" descr="150dpi-swoosh-thin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"/>
            <a:ext cx="12191188" cy="6857543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1106787" y="6305878"/>
            <a:ext cx="8314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-</a:t>
            </a:r>
            <a:fld id="{FBF43F0D-FCAF-CC46-B0C4-FA03E8BF2391}" type="slidenum">
              <a:rPr lang="en-US" sz="1000" b="0" i="0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pPr algn="r"/>
              <a:t>‹#›</a:t>
            </a:fld>
            <a:r>
              <a:rPr lang="en-US" sz="10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-</a:t>
            </a:r>
          </a:p>
        </p:txBody>
      </p:sp>
      <p:sp>
        <p:nvSpPr>
          <p:cNvPr id="6" name="Footer Placeholder 4"/>
          <p:cNvSpPr txBox="1">
            <a:spLocks/>
          </p:cNvSpPr>
          <p:nvPr/>
        </p:nvSpPr>
        <p:spPr>
          <a:xfrm>
            <a:off x="5284775" y="6305878"/>
            <a:ext cx="6041656" cy="26083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457200" rtl="0" eaLnBrk="1" latinLnBrk="0" hangingPunct="1">
              <a:defRPr sz="10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Verdana"/>
                <a:ea typeface="+mn-ea"/>
                <a:cs typeface="Verdana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/>
              <a:t>UNRESTRICTED / ILLIMITÉ</a:t>
            </a:r>
            <a:endParaRPr lang="en-US" sz="1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4924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6000" b="1" i="0" kern="1200" baseline="0">
          <a:solidFill>
            <a:schemeClr val="bg1"/>
          </a:solidFill>
          <a:latin typeface="Trebuchet MS"/>
          <a:ea typeface="+mj-ea"/>
          <a:cs typeface="Trebuchet M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625475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11" name="Picture 10" descr="Bio_Lab_12.tif"/>
          <p:cNvPicPr>
            <a:picLocks noChangeAspect="1"/>
          </p:cNvPicPr>
          <p:nvPr/>
        </p:nvPicPr>
        <p:blipFill rotWithShape="1">
          <a:blip r:embed="rId3" cstate="screen">
            <a:alphaModFix amt="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64205" y="0"/>
            <a:ext cx="12456205" cy="6254750"/>
          </a:xfrm>
          <a:prstGeom prst="rect">
            <a:avLst/>
          </a:prstGeom>
        </p:spPr>
      </p:pic>
      <p:pic>
        <p:nvPicPr>
          <p:cNvPr id="3" name="Picture 2" descr="150dpi-swoosh-thin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"/>
            <a:ext cx="12191188" cy="6857543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1106787" y="6305878"/>
            <a:ext cx="8314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-</a:t>
            </a:r>
            <a:fld id="{FBF43F0D-FCAF-CC46-B0C4-FA03E8BF2391}" type="slidenum">
              <a:rPr lang="en-US" sz="1000" b="0" i="0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pPr algn="r"/>
              <a:t>‹#›</a:t>
            </a:fld>
            <a:r>
              <a:rPr lang="en-US" sz="10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-</a:t>
            </a:r>
          </a:p>
        </p:txBody>
      </p:sp>
      <p:sp>
        <p:nvSpPr>
          <p:cNvPr id="8" name="Footer Placeholder 4"/>
          <p:cNvSpPr txBox="1">
            <a:spLocks/>
          </p:cNvSpPr>
          <p:nvPr/>
        </p:nvSpPr>
        <p:spPr>
          <a:xfrm>
            <a:off x="5284775" y="6305878"/>
            <a:ext cx="6041656" cy="26083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457200" rtl="0" eaLnBrk="1" latinLnBrk="0" hangingPunct="1">
              <a:defRPr sz="10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Verdana"/>
                <a:ea typeface="+mn-ea"/>
                <a:cs typeface="Verdana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/>
              <a:t>UNRESTRICTED / ILLIMITÉ</a:t>
            </a:r>
            <a:endParaRPr lang="en-US" sz="1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2544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6000" b="1" i="0" kern="1200" baseline="0">
          <a:solidFill>
            <a:schemeClr val="bg1"/>
          </a:solidFill>
          <a:latin typeface="Trebuchet MS"/>
          <a:ea typeface="+mj-ea"/>
          <a:cs typeface="Trebuchet M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 txBox="1">
            <a:spLocks/>
          </p:cNvSpPr>
          <p:nvPr/>
        </p:nvSpPr>
        <p:spPr>
          <a:xfrm>
            <a:off x="5284775" y="6305878"/>
            <a:ext cx="6041656" cy="26083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457200" rtl="0" eaLnBrk="1" latinLnBrk="0" hangingPunct="1">
              <a:defRPr sz="10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Verdana"/>
                <a:ea typeface="+mn-ea"/>
                <a:cs typeface="Verdana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/>
              <a:t>UNRESTRICTED / ILLIMITÉ</a:t>
            </a:r>
            <a:endParaRPr lang="en-US" sz="1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106787" y="6305878"/>
            <a:ext cx="8314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-</a:t>
            </a:r>
            <a:fld id="{FBF43F0D-FCAF-CC46-B0C4-FA03E8BF2391}" type="slidenum">
              <a:rPr lang="en-US" sz="1000" b="0" i="0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pPr algn="r"/>
              <a:t>‹#›</a:t>
            </a:fld>
            <a:r>
              <a:rPr lang="en-US" sz="10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7394544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3" r:id="rId2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4400" b="1" i="0" kern="1200" baseline="0">
          <a:solidFill>
            <a:srgbClr val="0C5A9C"/>
          </a:solidFill>
          <a:latin typeface="Trebuchet MS"/>
          <a:ea typeface="+mj-ea"/>
          <a:cs typeface="Trebuchet M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2800" b="0" i="0" kern="1200">
          <a:solidFill>
            <a:srgbClr val="40B79C"/>
          </a:solidFill>
          <a:latin typeface="Trebuchet MS"/>
          <a:ea typeface="+mn-ea"/>
          <a:cs typeface="Trebuchet M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1106787" y="6305878"/>
            <a:ext cx="8314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-</a:t>
            </a:r>
            <a:fld id="{FBF43F0D-FCAF-CC46-B0C4-FA03E8BF2391}" type="slidenum">
              <a:rPr lang="en-US" sz="1000" b="0" i="0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pPr algn="r"/>
              <a:t>‹#›</a:t>
            </a:fld>
            <a:r>
              <a:rPr lang="en-US" sz="10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-</a:t>
            </a:r>
          </a:p>
        </p:txBody>
      </p:sp>
      <p:pic>
        <p:nvPicPr>
          <p:cNvPr id="6" name="Picture 5" descr="logo-whtbar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"/>
            <a:ext cx="12192000" cy="529167"/>
          </a:xfrm>
          <a:prstGeom prst="rect">
            <a:avLst/>
          </a:prstGeom>
        </p:spPr>
      </p:pic>
      <p:sp>
        <p:nvSpPr>
          <p:cNvPr id="5" name="Footer Placeholder 4"/>
          <p:cNvSpPr txBox="1">
            <a:spLocks/>
          </p:cNvSpPr>
          <p:nvPr/>
        </p:nvSpPr>
        <p:spPr>
          <a:xfrm>
            <a:off x="5284775" y="6305878"/>
            <a:ext cx="6041656" cy="26083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457200" rtl="0" eaLnBrk="1" latinLnBrk="0" hangingPunct="1">
              <a:defRPr sz="10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Verdana"/>
                <a:ea typeface="+mn-ea"/>
                <a:cs typeface="Verdana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/>
              <a:t>UNRESTRICTED / ILLIMITÉ</a:t>
            </a:r>
            <a:endParaRPr lang="en-US" sz="1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7" name="Picture 6" descr="150dpi-bar.png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1"/>
            <a:ext cx="12191188" cy="529167"/>
          </a:xfrm>
          <a:prstGeom prst="rect">
            <a:avLst/>
          </a:prstGeom>
        </p:spPr>
      </p:pic>
      <p:pic>
        <p:nvPicPr>
          <p:cNvPr id="8" name="Picture 7" descr="logo-whtbar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5880538"/>
            <a:ext cx="12192000" cy="977462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11309987" y="6458278"/>
            <a:ext cx="8314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-</a:t>
            </a:r>
            <a:fld id="{FBF43F0D-FCAF-CC46-B0C4-FA03E8BF2391}" type="slidenum">
              <a:rPr lang="en-US" sz="1000" b="0" i="0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pPr algn="r"/>
              <a:t>‹#›</a:t>
            </a:fld>
            <a:r>
              <a:rPr lang="en-US" sz="10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-</a:t>
            </a:r>
          </a:p>
        </p:txBody>
      </p:sp>
      <p:sp>
        <p:nvSpPr>
          <p:cNvPr id="13" name="Footer Placeholder 4"/>
          <p:cNvSpPr txBox="1">
            <a:spLocks/>
          </p:cNvSpPr>
          <p:nvPr userDrawn="1"/>
        </p:nvSpPr>
        <p:spPr>
          <a:xfrm>
            <a:off x="5487975" y="6458278"/>
            <a:ext cx="6041656" cy="26083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457200" rtl="0" eaLnBrk="1" latinLnBrk="0" hangingPunct="1">
              <a:defRPr sz="10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Verdana"/>
                <a:ea typeface="+mn-ea"/>
                <a:cs typeface="Verdana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/>
              <a:t>UNRESTRICTED / ILLIMITÉ</a:t>
            </a:r>
            <a:endParaRPr lang="en-US" sz="1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188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960534"/>
            <a:ext cx="12192000" cy="8974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TextBox 6"/>
          <p:cNvSpPr txBox="1"/>
          <p:nvPr/>
        </p:nvSpPr>
        <p:spPr>
          <a:xfrm>
            <a:off x="11106787" y="6305878"/>
            <a:ext cx="8314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-</a:t>
            </a:r>
            <a:fld id="{FBF43F0D-FCAF-CC46-B0C4-FA03E8BF2391}" type="slidenum">
              <a:rPr lang="en-US" sz="1000" b="0" i="0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pPr algn="r"/>
              <a:t>‹#›</a:t>
            </a:fld>
            <a:r>
              <a:rPr lang="en-US" sz="10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-</a:t>
            </a:r>
          </a:p>
        </p:txBody>
      </p:sp>
      <p:sp>
        <p:nvSpPr>
          <p:cNvPr id="4" name="Footer Placeholder 4"/>
          <p:cNvSpPr txBox="1">
            <a:spLocks/>
          </p:cNvSpPr>
          <p:nvPr/>
        </p:nvSpPr>
        <p:spPr>
          <a:xfrm>
            <a:off x="5284775" y="6305878"/>
            <a:ext cx="6041656" cy="26083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457200" rtl="0" eaLnBrk="1" latinLnBrk="0" hangingPunct="1">
              <a:defRPr sz="10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Verdana"/>
                <a:ea typeface="+mn-ea"/>
                <a:cs typeface="Verdana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/>
              <a:t>UNRESTRICTED / ILLIMITÉ</a:t>
            </a:r>
            <a:endParaRPr lang="en-US" sz="1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6913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Luke.Lebel@cnl.ca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250.png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.xml"/><Relationship Id="rId4" Type="http://schemas.openxmlformats.org/officeDocument/2006/relationships/chart" Target="../charts/char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mailto:Luke.Lebel@cnl.ca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cnl.ca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smrroadmap.ca/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.xml"/><Relationship Id="rId4" Type="http://schemas.openxmlformats.org/officeDocument/2006/relationships/hyperlink" Target="https://doi.org/10.1016/j.anucene.2019.107062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chart" Target="../charts/chart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SMR Emergency Planning Zone R&amp;D at CNL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CA" dirty="0"/>
              <a:t>Luke Lebel, PhD  </a:t>
            </a:r>
            <a:r>
              <a:rPr lang="en-CA" i="1" dirty="0"/>
              <a:t>(</a:t>
            </a:r>
            <a:r>
              <a:rPr lang="en-CA" i="1" dirty="0">
                <a:hlinkClick r:id="rId3"/>
              </a:rPr>
              <a:t>Luke.Lebel@cnl.ca</a:t>
            </a:r>
            <a:r>
              <a:rPr lang="en-CA" i="1" dirty="0"/>
              <a:t>); David Hummel, PhD; Lucian Ivan, PhD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CA" dirty="0"/>
              <a:t>2020 September 1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345096" y="5889072"/>
            <a:ext cx="3992012" cy="842956"/>
            <a:chOff x="345096" y="5889072"/>
            <a:chExt cx="3992012" cy="842956"/>
          </a:xfrm>
        </p:grpSpPr>
        <p:sp>
          <p:nvSpPr>
            <p:cNvPr id="9" name="Rectangle 8"/>
            <p:cNvSpPr/>
            <p:nvPr/>
          </p:nvSpPr>
          <p:spPr>
            <a:xfrm>
              <a:off x="345096" y="6132108"/>
              <a:ext cx="3992012" cy="5872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1932" y="5889072"/>
              <a:ext cx="3633091" cy="842956"/>
            </a:xfrm>
            <a:prstGeom prst="rect">
              <a:avLst/>
            </a:prstGeom>
          </p:spPr>
        </p:pic>
      </p:grpSp>
      <p:pic>
        <p:nvPicPr>
          <p:cNvPr id="11" name="Picture Placeholder 8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-1"/>
            <a:ext cx="12203895" cy="351905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345096" y="5889072"/>
            <a:ext cx="3992012" cy="842956"/>
            <a:chOff x="345096" y="5889072"/>
            <a:chExt cx="3992012" cy="842956"/>
          </a:xfrm>
        </p:grpSpPr>
        <p:sp>
          <p:nvSpPr>
            <p:cNvPr id="6" name="Rectangle 5"/>
            <p:cNvSpPr/>
            <p:nvPr/>
          </p:nvSpPr>
          <p:spPr>
            <a:xfrm>
              <a:off x="345096" y="6132108"/>
              <a:ext cx="3992012" cy="5872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1932" y="5889072"/>
              <a:ext cx="3633091" cy="842956"/>
            </a:xfrm>
            <a:prstGeom prst="rect">
              <a:avLst/>
            </a:prstGeom>
          </p:spPr>
        </p:pic>
      </p:grp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353485" y="1600200"/>
            <a:ext cx="11580987" cy="2818386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dirty="0"/>
              <a:t>First step in justifying smaller EPZ sizes for SMRs, compared to large plants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CA" sz="2000" dirty="0"/>
              <a:t>Crediting inherently smaller radionuclide inventories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CA" sz="2000" dirty="0"/>
              <a:t>Crediting chemical retentions for advanced technologies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dirty="0"/>
              <a:t>Limiting accidents used for scoping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CA" sz="2000" dirty="0"/>
              <a:t>Extremely low probability, high consequence accidents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CA" sz="2000" dirty="0"/>
              <a:t>More detailed PSA-related analysis required for making final recommendation</a:t>
            </a:r>
            <a:endParaRPr lang="en-CA" sz="3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dirty="0"/>
              <a:t>Conclusions that smaller EPZ sizes can be justified also imply that more fine-resolution dispersion &amp; dose modeling is needed</a:t>
            </a:r>
            <a:endParaRPr lang="en-CA" dirty="0"/>
          </a:p>
          <a:p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Informing EPZ Arrangements </a:t>
            </a:r>
          </a:p>
        </p:txBody>
      </p:sp>
    </p:spTree>
    <p:extLst>
      <p:ext uri="{BB962C8B-B14F-4D97-AF65-F5344CB8AC3E}">
        <p14:creationId xmlns:p14="http://schemas.microsoft.com/office/powerpoint/2010/main" val="37398165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345096" y="5889072"/>
            <a:ext cx="3992012" cy="842956"/>
            <a:chOff x="345096" y="5889072"/>
            <a:chExt cx="3992012" cy="842956"/>
          </a:xfrm>
        </p:grpSpPr>
        <p:sp>
          <p:nvSpPr>
            <p:cNvPr id="6" name="Rectangle 5"/>
            <p:cNvSpPr/>
            <p:nvPr/>
          </p:nvSpPr>
          <p:spPr>
            <a:xfrm>
              <a:off x="345096" y="6132108"/>
              <a:ext cx="3992012" cy="5872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1932" y="5889072"/>
              <a:ext cx="3633091" cy="842956"/>
            </a:xfrm>
            <a:prstGeom prst="rect">
              <a:avLst/>
            </a:prstGeom>
          </p:spPr>
        </p:pic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Challenges of Fine Resolution Dispersion Modeling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3657" b="29302"/>
          <a:stretch/>
        </p:blipFill>
        <p:spPr>
          <a:xfrm>
            <a:off x="280604" y="1190625"/>
            <a:ext cx="11696700" cy="4714875"/>
          </a:xfrm>
          <a:prstGeom prst="rect">
            <a:avLst/>
          </a:prstGeom>
          <a:effectLst/>
        </p:spPr>
      </p:pic>
      <p:cxnSp>
        <p:nvCxnSpPr>
          <p:cNvPr id="9" name="Straight Arrow Connector 8"/>
          <p:cNvCxnSpPr/>
          <p:nvPr/>
        </p:nvCxnSpPr>
        <p:spPr>
          <a:xfrm>
            <a:off x="2912590" y="2005901"/>
            <a:ext cx="0" cy="642634"/>
          </a:xfrm>
          <a:prstGeom prst="straightConnector1">
            <a:avLst/>
          </a:prstGeom>
          <a:ln>
            <a:solidFill>
              <a:srgbClr val="FFFF00"/>
            </a:solidFill>
            <a:headEnd type="stealth" w="lg" len="lg"/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4908760" y="2814953"/>
            <a:ext cx="939115" cy="543941"/>
          </a:xfrm>
          <a:prstGeom prst="straightConnector1">
            <a:avLst/>
          </a:prstGeom>
          <a:ln>
            <a:solidFill>
              <a:srgbClr val="FFFF00"/>
            </a:solidFill>
            <a:headEnd type="stealth" w="lg" len="lg"/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313750" y="1531738"/>
            <a:ext cx="1197681" cy="46166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CA" sz="1200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vertical meandering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212058" y="3086923"/>
            <a:ext cx="1095632" cy="49244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CA" sz="1200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horizontal</a:t>
            </a:r>
          </a:p>
          <a:p>
            <a:pPr algn="ctr"/>
            <a:r>
              <a:rPr lang="en-CA" sz="1400" dirty="0">
                <a:solidFill>
                  <a:srgbClr val="FFFF00"/>
                </a:solidFill>
              </a:rPr>
              <a:t>spreading</a:t>
            </a:r>
          </a:p>
        </p:txBody>
      </p:sp>
      <p:sp>
        <p:nvSpPr>
          <p:cNvPr id="16" name="Content Placeholder 1"/>
          <p:cNvSpPr txBox="1">
            <a:spLocks/>
          </p:cNvSpPr>
          <p:nvPr/>
        </p:nvSpPr>
        <p:spPr>
          <a:xfrm>
            <a:off x="1180716" y="4289725"/>
            <a:ext cx="9896475" cy="1372739"/>
          </a:xfrm>
          <a:prstGeom prst="rect">
            <a:avLst/>
          </a:prstGeom>
          <a:solidFill>
            <a:schemeClr val="tx1">
              <a:alpha val="42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2400" dirty="0">
                <a:solidFill>
                  <a:srgbClr val="FFFF00"/>
                </a:solidFill>
              </a:rPr>
              <a:t>Assumptions of Gaussian plume model less valid at close distances</a:t>
            </a:r>
          </a:p>
          <a:p>
            <a:r>
              <a:rPr lang="en-CA" sz="2400" dirty="0">
                <a:solidFill>
                  <a:srgbClr val="FFFF00"/>
                </a:solidFill>
              </a:rPr>
              <a:t>Require more dynamic, time dependant, fine resolution dispersion model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CA" sz="2000" dirty="0">
                <a:solidFill>
                  <a:srgbClr val="FFFF00"/>
                </a:solidFill>
              </a:rPr>
              <a:t>e.g., near-field puff model</a:t>
            </a:r>
          </a:p>
        </p:txBody>
      </p:sp>
    </p:spTree>
    <p:extLst>
      <p:ext uri="{BB962C8B-B14F-4D97-AF65-F5344CB8AC3E}">
        <p14:creationId xmlns:p14="http://schemas.microsoft.com/office/powerpoint/2010/main" val="4695782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345096" y="5889072"/>
            <a:ext cx="3992012" cy="842956"/>
            <a:chOff x="345096" y="5889072"/>
            <a:chExt cx="3992012" cy="842956"/>
          </a:xfrm>
        </p:grpSpPr>
        <p:sp>
          <p:nvSpPr>
            <p:cNvPr id="6" name="Rectangle 5"/>
            <p:cNvSpPr/>
            <p:nvPr/>
          </p:nvSpPr>
          <p:spPr>
            <a:xfrm>
              <a:off x="345096" y="6132108"/>
              <a:ext cx="3992012" cy="5872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1932" y="5889072"/>
              <a:ext cx="3633091" cy="842956"/>
            </a:xfrm>
            <a:prstGeom prst="rect">
              <a:avLst/>
            </a:prstGeom>
          </p:spPr>
        </p:pic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Fine Resolution Dispersion Modeling R&amp;D at CNL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353485" y="1256400"/>
            <a:ext cx="6235095" cy="3162186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dirty="0"/>
              <a:t>Near-field capabilities challenging for existing codes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dirty="0"/>
              <a:t>On-going work on fine-resolution models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CA" sz="2000" dirty="0"/>
              <a:t>modelling options for plume dispersion:</a:t>
            </a:r>
          </a:p>
          <a:p>
            <a:pPr marL="1428750" lvl="2">
              <a:buFont typeface="Arial" panose="020B0604020202020204" pitchFamily="34" charset="0"/>
              <a:buChar char="•"/>
            </a:pPr>
            <a:r>
              <a:rPr lang="en-CA" sz="1800" b="1" i="1" dirty="0"/>
              <a:t>Gaussian plume &amp; puff models</a:t>
            </a:r>
          </a:p>
          <a:p>
            <a:pPr marL="1428750" lvl="2">
              <a:buFont typeface="Arial" panose="020B0604020202020204" pitchFamily="34" charset="0"/>
              <a:buChar char="•"/>
            </a:pPr>
            <a:r>
              <a:rPr lang="en-CA" sz="1800" b="1" i="1" dirty="0"/>
              <a:t>stochastic </a:t>
            </a:r>
            <a:r>
              <a:rPr lang="en-CA" sz="1800" b="1" i="1" dirty="0" err="1"/>
              <a:t>Lagrangian</a:t>
            </a:r>
            <a:r>
              <a:rPr lang="en-CA" sz="1800" b="1" i="1" dirty="0"/>
              <a:t> particle model</a:t>
            </a:r>
          </a:p>
          <a:p>
            <a:pPr marL="1428750" lvl="2">
              <a:buFont typeface="Arial" panose="020B0604020202020204" pitchFamily="34" charset="0"/>
              <a:buChar char="•"/>
            </a:pPr>
            <a:r>
              <a:rPr lang="en-CA" sz="1800" b="1" i="1" dirty="0" err="1"/>
              <a:t>polydisperse</a:t>
            </a:r>
            <a:r>
              <a:rPr lang="en-CA" sz="1800" b="1" i="1" dirty="0"/>
              <a:t> Gaussian-moment model (PGM)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CA" sz="2000" dirty="0"/>
              <a:t>dynamic meteorology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CA" sz="2000" dirty="0"/>
              <a:t>3D dose calculations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dirty="0"/>
              <a:t>Compare new models against NRU (research reactor at Chalk River) </a:t>
            </a:r>
            <a:r>
              <a:rPr lang="en-CA" sz="2400" baseline="30000" dirty="0"/>
              <a:t>41</a:t>
            </a:r>
            <a:r>
              <a:rPr lang="en-CA" sz="2400" dirty="0"/>
              <a:t>Ar plume measurements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4755" y="1256400"/>
            <a:ext cx="5622470" cy="4369239"/>
          </a:xfrm>
          <a:prstGeom prst="rect">
            <a:avLst/>
          </a:prstGeom>
          <a:effectLst/>
        </p:spPr>
      </p:pic>
      <p:sp>
        <p:nvSpPr>
          <p:cNvPr id="10" name="TextBox 9"/>
          <p:cNvSpPr txBox="1"/>
          <p:nvPr/>
        </p:nvSpPr>
        <p:spPr>
          <a:xfrm>
            <a:off x="7675464" y="5625639"/>
            <a:ext cx="37392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UAV measurements and concentration reconstruction of </a:t>
            </a:r>
            <a:r>
              <a:rPr lang="en-CA" sz="1200" baseline="30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41</a:t>
            </a:r>
            <a:r>
              <a:rPr lang="en-CA" sz="12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CA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plume</a:t>
            </a:r>
          </a:p>
        </p:txBody>
      </p:sp>
    </p:spTree>
    <p:extLst>
      <p:ext uri="{BB962C8B-B14F-4D97-AF65-F5344CB8AC3E}">
        <p14:creationId xmlns:p14="http://schemas.microsoft.com/office/powerpoint/2010/main" val="16436920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4122" y="3858103"/>
            <a:ext cx="4413887" cy="2274005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345096" y="5889072"/>
            <a:ext cx="3992012" cy="842956"/>
            <a:chOff x="345096" y="5889072"/>
            <a:chExt cx="3992012" cy="842956"/>
          </a:xfrm>
        </p:grpSpPr>
        <p:sp>
          <p:nvSpPr>
            <p:cNvPr id="6" name="Rectangle 5"/>
            <p:cNvSpPr/>
            <p:nvPr/>
          </p:nvSpPr>
          <p:spPr>
            <a:xfrm>
              <a:off x="345096" y="6132108"/>
              <a:ext cx="3992012" cy="5872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1932" y="5889072"/>
              <a:ext cx="3633091" cy="842956"/>
            </a:xfrm>
            <a:prstGeom prst="rect">
              <a:avLst/>
            </a:prstGeom>
          </p:spPr>
        </p:pic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Dynamic Meteorology and Dispersion Model Options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353485" y="1256400"/>
            <a:ext cx="6329324" cy="3162186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dirty="0"/>
              <a:t>Integration with CALMET (U.S. EPA) for wind, temperature field and other properties (e.g., stability class)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CA" sz="2000" dirty="0"/>
              <a:t>reconstruction based on field measurements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CA" sz="2000" dirty="0"/>
              <a:t>account for complex terrain effects, overwater transport and other effects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dirty="0"/>
              <a:t>Dispersion models implemented in an in-house parallelizable computational framework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dirty="0"/>
              <a:t>Easy generation of arbitrary number of dose receptor networks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CA" sz="2000" dirty="0"/>
              <a:t>2D and 3D, adaptive, stretched grids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8785" y="1202001"/>
            <a:ext cx="4554089" cy="244358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421436" y="6079777"/>
            <a:ext cx="37392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2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Lagrangian</a:t>
            </a:r>
            <a:r>
              <a:rPr lang="en-CA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particle simulation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421437" y="3704843"/>
            <a:ext cx="37392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CALMET wind field reconstruction</a:t>
            </a:r>
          </a:p>
        </p:txBody>
      </p:sp>
    </p:spTree>
    <p:extLst>
      <p:ext uri="{BB962C8B-B14F-4D97-AF65-F5344CB8AC3E}">
        <p14:creationId xmlns:p14="http://schemas.microsoft.com/office/powerpoint/2010/main" val="41724922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345096" y="5889072"/>
            <a:ext cx="3992012" cy="842956"/>
            <a:chOff x="345096" y="5889072"/>
            <a:chExt cx="3992012" cy="842956"/>
          </a:xfrm>
        </p:grpSpPr>
        <p:sp>
          <p:nvSpPr>
            <p:cNvPr id="6" name="Rectangle 5"/>
            <p:cNvSpPr/>
            <p:nvPr/>
          </p:nvSpPr>
          <p:spPr>
            <a:xfrm>
              <a:off x="345096" y="6132108"/>
              <a:ext cx="3992012" cy="5872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1932" y="5889072"/>
              <a:ext cx="3633091" cy="842956"/>
            </a:xfrm>
            <a:prstGeom prst="rect">
              <a:avLst/>
            </a:prstGeom>
          </p:spPr>
        </p:pic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Incorporating Near-Field Dose Calculations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353485" y="1256400"/>
            <a:ext cx="6875990" cy="3162186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dirty="0"/>
              <a:t>Near-field effects especially important for cloud and ground shine calculations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CA" sz="2000" dirty="0"/>
              <a:t>no simple dose conversion factor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dirty="0"/>
              <a:t>Dose calculation techniques: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CA" sz="2000" dirty="0"/>
              <a:t>9</a:t>
            </a:r>
            <a:r>
              <a:rPr lang="en-CA" sz="2000" baseline="30000" dirty="0"/>
              <a:t>th</a:t>
            </a:r>
            <a:r>
              <a:rPr lang="en-CA" sz="2000" dirty="0"/>
              <a:t>-order Gaussian quadrature integration on continuous fields (plume &amp; puff dispersion)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CA" sz="2000" dirty="0"/>
              <a:t>dose summation on discrete solutions (</a:t>
            </a:r>
            <a:r>
              <a:rPr lang="en-CA" sz="2000" dirty="0" err="1"/>
              <a:t>Lagrangian</a:t>
            </a:r>
            <a:r>
              <a:rPr lang="en-CA" sz="2000" dirty="0"/>
              <a:t> and PGM)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CA" sz="2000" dirty="0"/>
              <a:t>parallelization to mitigate computational cost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6937" y="1329662"/>
            <a:ext cx="4144513" cy="221363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6937" y="3918469"/>
            <a:ext cx="4144513" cy="221363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659563" y="6132108"/>
            <a:ext cx="37392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Dose calculation from </a:t>
            </a:r>
            <a:r>
              <a:rPr lang="en-CA" sz="12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Lagrangian</a:t>
            </a:r>
            <a:r>
              <a:rPr lang="en-CA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model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659563" y="3577060"/>
            <a:ext cx="37392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Dose calculation from Gaussian plume model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1134798" y="2466570"/>
                <a:ext cx="5313363" cy="73250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CA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CA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i="1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CA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e>
                      </m:acc>
                      <m:r>
                        <a:rPr lang="en-CA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CA" i="1">
                          <a:latin typeface="Cambria Math" panose="02040503050406030204" pitchFamily="18" charset="0"/>
                        </a:rPr>
                        <m:t>𝑘</m:t>
                      </m:r>
                      <m:sSub>
                        <m:sSubPr>
                          <m:ctrlPr>
                            <a:rPr lang="en-CA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𝛾</m:t>
                          </m:r>
                        </m:sub>
                      </m:sSub>
                      <m:f>
                        <m:fPr>
                          <m:ctrlPr>
                            <a:rPr lang="en-CA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CA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i="1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CA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CA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i="1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CA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</m:den>
                      </m:f>
                      <m:nary>
                        <m:naryPr>
                          <m:limLoc m:val="subSup"/>
                          <m:subHide m:val="on"/>
                          <m:supHide m:val="on"/>
                          <m:ctrlPr>
                            <a:rPr lang="en-CA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nary>
                            <m:naryPr>
                              <m:limLoc m:val="subSup"/>
                              <m:subHide m:val="on"/>
                              <m:supHide m:val="on"/>
                              <m:ctrlPr>
                                <a:rPr lang="en-CA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nary>
                                <m:naryPr>
                                  <m:limLoc m:val="subSup"/>
                                  <m:subHide m:val="on"/>
                                  <m:supHide m:val="on"/>
                                  <m:ctrlPr>
                                    <a:rPr lang="en-CA" i="1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sSub>
                                    <m:sSubPr>
                                      <m:ctrlPr>
                                        <a:rPr lang="en-CA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CA" i="1"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</m:e>
                                    <m:sub>
                                      <m:r>
                                        <a:rPr lang="en-CA" i="1"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CA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CA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  <m:r>
                                        <a:rPr lang="en-CA"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CA" i="1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  <m:r>
                                        <a:rPr lang="en-CA"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CA" i="1"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  <m:r>
                                        <a:rPr lang="en-CA"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CA" i="1"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</m:e>
                                  </m:d>
                                  <m:f>
                                    <m:fPr>
                                      <m:ctrlPr>
                                        <a:rPr lang="en-CA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CA" i="1">
                                          <a:latin typeface="Cambria Math" panose="02040503050406030204" pitchFamily="18" charset="0"/>
                                        </a:rPr>
                                        <m:t>𝐵</m:t>
                                      </m:r>
                                      <m:d>
                                        <m:dPr>
                                          <m:ctrlPr>
                                            <a:rPr lang="en-CA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en-CA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CA" i="1">
                                                  <a:latin typeface="Cambria Math" panose="02040503050406030204" pitchFamily="18" charset="0"/>
                                                </a:rPr>
                                                <m:t>𝐸</m:t>
                                              </m:r>
                                            </m:e>
                                            <m:sub>
                                              <m:r>
                                                <a:rPr lang="en-CA" i="1">
                                                  <a:latin typeface="Cambria Math" panose="02040503050406030204" pitchFamily="18" charset="0"/>
                                                </a:rPr>
                                                <m:t>𝛾</m:t>
                                              </m:r>
                                            </m:sub>
                                          </m:sSub>
                                          <m:r>
                                            <a:rPr lang="en-CA" i="1">
                                              <a:latin typeface="Cambria Math" panose="02040503050406030204" pitchFamily="18" charset="0"/>
                                            </a:rPr>
                                            <m:t>, </m:t>
                                          </m:r>
                                          <m:r>
                                            <a:rPr lang="en-CA" i="1">
                                              <a:latin typeface="Cambria Math" panose="02040503050406030204" pitchFamily="18" charset="0"/>
                                            </a:rPr>
                                            <m:t>𝜇</m:t>
                                          </m:r>
                                          <m:r>
                                            <a:rPr lang="en-CA" i="1">
                                              <a:latin typeface="Cambria Math" panose="02040503050406030204" pitchFamily="18" charset="0"/>
                                            </a:rPr>
                                            <m:t>𝑟</m:t>
                                          </m:r>
                                        </m:e>
                                      </m:d>
                                    </m:num>
                                    <m:den>
                                      <m:r>
                                        <a:rPr lang="en-CA">
                                          <a:latin typeface="Cambria Math" panose="02040503050406030204" pitchFamily="18" charset="0"/>
                                        </a:rPr>
                                        <m:t>4</m:t>
                                      </m:r>
                                      <m:r>
                                        <a:rPr lang="en-CA" i="1">
                                          <a:latin typeface="Cambria Math" panose="02040503050406030204" pitchFamily="18" charset="0"/>
                                        </a:rPr>
                                        <m:t>𝜋</m:t>
                                      </m:r>
                                      <m:r>
                                        <a:rPr lang="en-CA" i="1">
                                          <a:latin typeface="Cambria Math" panose="02040503050406030204" pitchFamily="18" charset="0"/>
                                        </a:rPr>
                                        <m:t> </m:t>
                                      </m:r>
                                      <m:sSup>
                                        <m:sSupPr>
                                          <m:ctrlPr>
                                            <a:rPr lang="en-CA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CA" i="1">
                                              <a:latin typeface="Cambria Math" panose="02040503050406030204" pitchFamily="18" charset="0"/>
                                            </a:rPr>
                                            <m:t>𝑅</m:t>
                                          </m:r>
                                        </m:e>
                                        <m:sup>
                                          <m:r>
                                            <a:rPr lang="en-CA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den>
                                  </m:f>
                                  <m:sSup>
                                    <m:sSupPr>
                                      <m:ctrlPr>
                                        <a:rPr lang="en-CA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CA" i="1">
                                          <a:latin typeface="Cambria Math" panose="02040503050406030204" pitchFamily="18" charset="0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r>
                                        <a:rPr lang="en-CA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CA" i="1">
                                          <a:latin typeface="Cambria Math" panose="02040503050406030204" pitchFamily="18" charset="0"/>
                                        </a:rPr>
                                        <m:t>𝜇</m:t>
                                      </m:r>
                                      <m:r>
                                        <a:rPr lang="en-CA" i="1"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sup>
                                  </m:sSup>
                                </m:e>
                              </m:nary>
                            </m:e>
                          </m:nary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𝑑𝑉</m:t>
                          </m:r>
                        </m:e>
                      </m:nary>
                    </m:oMath>
                  </m:oMathPara>
                </a14:m>
                <a:endParaRPr lang="en-CA" sz="1400" dirty="0"/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4798" y="2466570"/>
                <a:ext cx="5313363" cy="732508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043278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345096" y="5889072"/>
            <a:ext cx="3992012" cy="842956"/>
            <a:chOff x="345096" y="5889072"/>
            <a:chExt cx="3992012" cy="842956"/>
          </a:xfrm>
        </p:grpSpPr>
        <p:sp>
          <p:nvSpPr>
            <p:cNvPr id="6" name="Rectangle 5"/>
            <p:cNvSpPr/>
            <p:nvPr/>
          </p:nvSpPr>
          <p:spPr>
            <a:xfrm>
              <a:off x="345096" y="6132108"/>
              <a:ext cx="3992012" cy="5872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1932" y="5889072"/>
              <a:ext cx="3633091" cy="842956"/>
            </a:xfrm>
            <a:prstGeom prst="rect">
              <a:avLst/>
            </a:prstGeom>
          </p:spPr>
        </p:pic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/>
              <a:t>Application of Models to NRU </a:t>
            </a:r>
            <a:r>
              <a:rPr lang="en-CA" baseline="30000" dirty="0"/>
              <a:t>41</a:t>
            </a:r>
            <a:r>
              <a:rPr lang="en-CA" dirty="0"/>
              <a:t>Ar Plume Dispersion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353484" y="1256400"/>
            <a:ext cx="6961715" cy="3162186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dirty="0"/>
              <a:t>Ongoing study (results not available yet)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dirty="0"/>
              <a:t>Benchmarking versus Chalk River Lab monitoring network of NRU routine emissions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CA" sz="2000" dirty="0"/>
              <a:t>22 ambient 𝛾-dose rate monitors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CA" sz="2000" dirty="0"/>
              <a:t>NRU stack emission monitors (noble gases, iodine, particulates)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CA" sz="2000" dirty="0"/>
              <a:t>meteorological measurement network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dirty="0"/>
              <a:t>Study period: 2016 November 10 </a:t>
            </a:r>
            <a:r>
              <a:rPr lang="en-CA" sz="2400"/>
              <a:t>– December </a:t>
            </a:r>
            <a:r>
              <a:rPr lang="en-CA" sz="2400" dirty="0"/>
              <a:t>7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dirty="0"/>
              <a:t>Assessment of dose predictions and comparative study of different models</a:t>
            </a:r>
          </a:p>
        </p:txBody>
      </p:sp>
      <p:pic>
        <p:nvPicPr>
          <p:cNvPr id="16" name="Picture 2" descr="http://nls979/environment/plots/Plumes/Air2.BMP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83685" y="1256400"/>
            <a:ext cx="4319470" cy="3085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7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43707277"/>
              </p:ext>
            </p:extLst>
          </p:nvPr>
        </p:nvGraphicFramePr>
        <p:xfrm>
          <a:off x="7283685" y="4714653"/>
          <a:ext cx="4319470" cy="14174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7573790" y="4409155"/>
            <a:ext cx="37392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Map of monitoring network around CRL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108760" y="6160607"/>
            <a:ext cx="26693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Verdana" panose="020B0604030504040204" pitchFamily="34" charset="0"/>
                <a:ea typeface="Verdana" panose="020B0604030504040204" pitchFamily="34" charset="0"/>
              </a:rPr>
              <a:t>NRU stack </a:t>
            </a:r>
            <a:r>
              <a:rPr lang="en-US" sz="1400" baseline="30000" dirty="0">
                <a:latin typeface="Verdana" panose="020B0604030504040204" pitchFamily="34" charset="0"/>
                <a:ea typeface="Verdana" panose="020B0604030504040204" pitchFamily="34" charset="0"/>
              </a:rPr>
              <a:t>41</a:t>
            </a:r>
            <a:r>
              <a:rPr lang="en-US" sz="1400" dirty="0">
                <a:latin typeface="Verdana" panose="020B0604030504040204" pitchFamily="34" charset="0"/>
                <a:ea typeface="Verdana" panose="020B0604030504040204" pitchFamily="34" charset="0"/>
              </a:rPr>
              <a:t>Ar source term</a:t>
            </a:r>
          </a:p>
        </p:txBody>
      </p:sp>
    </p:spTree>
    <p:extLst>
      <p:ext uri="{BB962C8B-B14F-4D97-AF65-F5344CB8AC3E}">
        <p14:creationId xmlns:p14="http://schemas.microsoft.com/office/powerpoint/2010/main" val="20684629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CA" dirty="0"/>
              <a:t>Thank you!</a:t>
            </a:r>
          </a:p>
          <a:p>
            <a:r>
              <a:rPr lang="en-CA" dirty="0"/>
              <a:t>Questions?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345096" y="5889072"/>
            <a:ext cx="3992012" cy="842956"/>
            <a:chOff x="345096" y="5889072"/>
            <a:chExt cx="3992012" cy="842956"/>
          </a:xfrm>
        </p:grpSpPr>
        <p:sp>
          <p:nvSpPr>
            <p:cNvPr id="4" name="Rectangle 3"/>
            <p:cNvSpPr/>
            <p:nvPr/>
          </p:nvSpPr>
          <p:spPr>
            <a:xfrm>
              <a:off x="345096" y="6132108"/>
              <a:ext cx="3992012" cy="5872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1932" y="5889072"/>
              <a:ext cx="3633091" cy="842956"/>
            </a:xfrm>
            <a:prstGeom prst="rect">
              <a:avLst/>
            </a:prstGeom>
          </p:spPr>
        </p:pic>
      </p:grpSp>
      <p:sp>
        <p:nvSpPr>
          <p:cNvPr id="6" name="TextBox 5"/>
          <p:cNvSpPr txBox="1"/>
          <p:nvPr/>
        </p:nvSpPr>
        <p:spPr>
          <a:xfrm>
            <a:off x="6492082" y="3505200"/>
            <a:ext cx="5328830" cy="18774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A" sz="2400" b="1" dirty="0">
                <a:latin typeface="Trebuchet MS" panose="020B0603020202020204" pitchFamily="34" charset="0"/>
              </a:rPr>
              <a:t>Luke Lebel, PhD</a:t>
            </a:r>
          </a:p>
          <a:p>
            <a:pPr algn="r"/>
            <a:r>
              <a:rPr lang="en-CA" sz="2000" dirty="0">
                <a:latin typeface="Trebuchet MS" panose="020B0603020202020204" pitchFamily="34" charset="0"/>
              </a:rPr>
              <a:t>Nuclear Safety Experiments Branch</a:t>
            </a:r>
          </a:p>
          <a:p>
            <a:pPr algn="r"/>
            <a:r>
              <a:rPr lang="en-CA" dirty="0">
                <a:latin typeface="Trebuchet MS" panose="020B0603020202020204" pitchFamily="34" charset="0"/>
              </a:rPr>
              <a:t>Nuclear Engineering and Systems Analysis Division</a:t>
            </a:r>
          </a:p>
          <a:p>
            <a:pPr algn="r"/>
            <a:r>
              <a:rPr lang="en-CA" dirty="0">
                <a:latin typeface="Trebuchet MS" panose="020B0603020202020204" pitchFamily="34" charset="0"/>
                <a:hlinkClick r:id="rId3"/>
              </a:rPr>
              <a:t>Luke.Lebel@cnl.ca</a:t>
            </a:r>
            <a:endParaRPr lang="en-CA" dirty="0">
              <a:latin typeface="Trebuchet MS" panose="020B0603020202020204" pitchFamily="34" charset="0"/>
            </a:endParaRPr>
          </a:p>
          <a:p>
            <a:pPr algn="r"/>
            <a:r>
              <a:rPr lang="en-CA" dirty="0">
                <a:latin typeface="Trebuchet MS" panose="020B0603020202020204" pitchFamily="34" charset="0"/>
                <a:hlinkClick r:id="rId4"/>
              </a:rPr>
              <a:t>www.cnl.ca</a:t>
            </a:r>
            <a:endParaRPr lang="en-CA" dirty="0">
              <a:latin typeface="Trebuchet MS" panose="020B0603020202020204" pitchFamily="34" charset="0"/>
            </a:endParaRPr>
          </a:p>
          <a:p>
            <a:pPr algn="r"/>
            <a:endParaRPr lang="en-CA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64567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345096" y="5889072"/>
            <a:ext cx="3992012" cy="842956"/>
            <a:chOff x="345096" y="5889072"/>
            <a:chExt cx="3992012" cy="842956"/>
          </a:xfrm>
        </p:grpSpPr>
        <p:sp>
          <p:nvSpPr>
            <p:cNvPr id="6" name="Rectangle 5"/>
            <p:cNvSpPr/>
            <p:nvPr/>
          </p:nvSpPr>
          <p:spPr>
            <a:xfrm>
              <a:off x="345096" y="6132108"/>
              <a:ext cx="3992012" cy="5872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1932" y="5889072"/>
              <a:ext cx="3633091" cy="842956"/>
            </a:xfrm>
            <a:prstGeom prst="rect">
              <a:avLst/>
            </a:prstGeom>
          </p:spPr>
        </p:pic>
      </p:grp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3200" dirty="0"/>
              <a:t>SMR EPZ Overview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3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3200" dirty="0"/>
              <a:t>Dose consequences of postulated limiting accidents for SMRs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3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3200" dirty="0"/>
              <a:t>Fine resolution dispersion modeling (ongoing developments)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Outline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345096" y="5889072"/>
            <a:ext cx="3992012" cy="842956"/>
            <a:chOff x="345096" y="5889072"/>
            <a:chExt cx="3992012" cy="842956"/>
          </a:xfrm>
        </p:grpSpPr>
        <p:sp>
          <p:nvSpPr>
            <p:cNvPr id="6" name="Rectangle 5"/>
            <p:cNvSpPr/>
            <p:nvPr/>
          </p:nvSpPr>
          <p:spPr>
            <a:xfrm>
              <a:off x="345096" y="6132108"/>
              <a:ext cx="3992012" cy="5872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1932" y="5889072"/>
              <a:ext cx="3633091" cy="842956"/>
            </a:xfrm>
            <a:prstGeom prst="rect">
              <a:avLst/>
            </a:prstGeom>
          </p:spPr>
        </p:pic>
      </p:grp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353485" y="1256400"/>
            <a:ext cx="5613205" cy="2077797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dirty="0"/>
              <a:t>Applications of SMRs in Canada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CA" sz="2000" dirty="0"/>
              <a:t>On-grid applications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CA" sz="2000" dirty="0"/>
              <a:t>Mining and large industry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CA" sz="2000" dirty="0"/>
              <a:t>Remote communities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/>
              <a:t>Canadian Small Modular Reactor Landscape</a:t>
            </a:r>
          </a:p>
        </p:txBody>
      </p:sp>
      <p:sp>
        <p:nvSpPr>
          <p:cNvPr id="8" name="Rectangle 7"/>
          <p:cNvSpPr/>
          <p:nvPr/>
        </p:nvSpPr>
        <p:spPr>
          <a:xfrm>
            <a:off x="1426418" y="5693567"/>
            <a:ext cx="208749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200" dirty="0">
                <a:solidFill>
                  <a:srgbClr val="54545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3"/>
              </a:rPr>
              <a:t>https://</a:t>
            </a:r>
            <a:r>
              <a:rPr lang="en-CA" sz="1200" dirty="0" err="1">
                <a:solidFill>
                  <a:srgbClr val="54545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3"/>
              </a:rPr>
              <a:t>smrroadmap.ca</a:t>
            </a:r>
            <a:endParaRPr lang="en-CA" sz="1200" b="0" dirty="0">
              <a:solidFill>
                <a:srgbClr val="545454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6448" y="2890982"/>
            <a:ext cx="3402056" cy="272964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Picture 2" descr="Whitehorse, Yukon Territory - The Wilderness City | Business View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518624" y="1238942"/>
            <a:ext cx="6302959" cy="2456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4658921" y="3695814"/>
            <a:ext cx="7533079" cy="3162186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dirty="0"/>
              <a:t>Recent advancements: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CA" sz="2000" dirty="0"/>
              <a:t>12 SMR vendors engaged with CNSC for pre-licensing</a:t>
            </a:r>
            <a:br>
              <a:rPr lang="en-CA" sz="2000" dirty="0"/>
            </a:br>
            <a:r>
              <a:rPr lang="en-CA" sz="2000" dirty="0"/>
              <a:t>vendor design review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CA" sz="2000" dirty="0"/>
              <a:t>Environmental assessment and License to Prepare Site</a:t>
            </a:r>
            <a:br>
              <a:rPr lang="en-CA" sz="2000" dirty="0"/>
            </a:br>
            <a:r>
              <a:rPr lang="en-CA" sz="2000" dirty="0"/>
              <a:t>evaluation underway for demonstration SMR at Chalk River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CA" sz="2000" dirty="0"/>
              <a:t>Industry-led SMR Roadmap published in 2018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CA" sz="2000" dirty="0"/>
              <a:t>Government SMR Action Plan in 2020 November</a:t>
            </a:r>
            <a:endParaRPr lang="en-CA" sz="3000" dirty="0"/>
          </a:p>
        </p:txBody>
      </p:sp>
    </p:spTree>
    <p:extLst>
      <p:ext uri="{BB962C8B-B14F-4D97-AF65-F5344CB8AC3E}">
        <p14:creationId xmlns:p14="http://schemas.microsoft.com/office/powerpoint/2010/main" val="9664653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345096" y="5889072"/>
            <a:ext cx="3992012" cy="842956"/>
            <a:chOff x="345096" y="5889072"/>
            <a:chExt cx="3992012" cy="842956"/>
          </a:xfrm>
        </p:grpSpPr>
        <p:sp>
          <p:nvSpPr>
            <p:cNvPr id="6" name="Rectangle 5"/>
            <p:cNvSpPr/>
            <p:nvPr/>
          </p:nvSpPr>
          <p:spPr>
            <a:xfrm>
              <a:off x="345096" y="6132108"/>
              <a:ext cx="3992012" cy="5872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1932" y="5889072"/>
              <a:ext cx="3633091" cy="842956"/>
            </a:xfrm>
            <a:prstGeom prst="rect">
              <a:avLst/>
            </a:prstGeom>
          </p:spPr>
        </p:pic>
      </p:grp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353485" y="1256145"/>
            <a:ext cx="11580987" cy="3790519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400" b="1" i="1" dirty="0"/>
              <a:t>“Development of Approaches, Methodologies and Criteria for Determining the Technical Basis for Emergency Planning Zone (EPZ) for Small Modular Reactor Deployment”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400" dirty="0"/>
              <a:t>Objectives: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CA" sz="2000" dirty="0"/>
              <a:t>Formulate criteria, e.g., novel safety systems, smaller source term, that require consideration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CA" sz="2000" dirty="0"/>
              <a:t>Develop approaches for EPZ sizing and formulating EPR arrangements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CA" sz="2000" dirty="0"/>
              <a:t>Provide a technical basis for use in future IAEA EPR technical guidance documentation relating to SMRs</a:t>
            </a:r>
            <a:endParaRPr lang="en-CA" sz="1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400" dirty="0"/>
              <a:t>CNL’s contributions: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CA" sz="2000" b="1" dirty="0"/>
              <a:t>Study on dose consequences for SMR limiting accidents (scoping study)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CA" sz="2000" dirty="0"/>
              <a:t>Information on </a:t>
            </a:r>
            <a:r>
              <a:rPr lang="en-CA" sz="2000" dirty="0" err="1"/>
              <a:t>iPWR</a:t>
            </a:r>
            <a:r>
              <a:rPr lang="en-CA" sz="2000" dirty="0"/>
              <a:t> and HTGR source term experiments at CNL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CA" sz="2000" b="1" dirty="0"/>
              <a:t>Fine resolution dispersion and dose modeling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IAEA Coordinated Research Project</a:t>
            </a:r>
          </a:p>
        </p:txBody>
      </p:sp>
    </p:spTree>
    <p:extLst>
      <p:ext uri="{BB962C8B-B14F-4D97-AF65-F5344CB8AC3E}">
        <p14:creationId xmlns:p14="http://schemas.microsoft.com/office/powerpoint/2010/main" val="9832501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345096" y="5889072"/>
            <a:ext cx="3992012" cy="842956"/>
            <a:chOff x="345096" y="5889072"/>
            <a:chExt cx="3992012" cy="842956"/>
          </a:xfrm>
        </p:grpSpPr>
        <p:sp>
          <p:nvSpPr>
            <p:cNvPr id="6" name="Rectangle 5"/>
            <p:cNvSpPr/>
            <p:nvPr/>
          </p:nvSpPr>
          <p:spPr>
            <a:xfrm>
              <a:off x="345096" y="6132108"/>
              <a:ext cx="3992012" cy="5872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1932" y="5889072"/>
              <a:ext cx="3633091" cy="842956"/>
            </a:xfrm>
            <a:prstGeom prst="rect">
              <a:avLst/>
            </a:prstGeom>
          </p:spPr>
        </p:pic>
      </p:grp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353486" y="1256400"/>
            <a:ext cx="7478950" cy="3162186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dirty="0"/>
              <a:t>Dispersion &amp; dose consequence evaluations for </a:t>
            </a:r>
            <a:r>
              <a:rPr lang="en-CA" sz="2400" b="1" u="sng" dirty="0"/>
              <a:t>hypothetical limiting accident source terms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CA" sz="2000" i="1" dirty="0"/>
              <a:t>exploratory work, not intended to align with PSA or regulatory expectations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dirty="0"/>
              <a:t>Considered four technologies, scaled to 30 </a:t>
            </a:r>
            <a:r>
              <a:rPr lang="en-CA" sz="2400" dirty="0" err="1"/>
              <a:t>MWth</a:t>
            </a:r>
            <a:r>
              <a:rPr lang="en-CA" sz="2400" dirty="0"/>
              <a:t>: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CA" sz="2000" dirty="0"/>
              <a:t>High Temperature Gas-cooled Reactor (HTGR)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CA" sz="2000" dirty="0"/>
              <a:t>Molten Salt Reactor (MSR)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CA" sz="2000" dirty="0"/>
              <a:t>Lead-cooled Fast Reactor (LFR)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CA" sz="2000" dirty="0"/>
              <a:t>Integral Pressurized Water-cooled Reactor (</a:t>
            </a:r>
            <a:r>
              <a:rPr lang="en-CA" sz="2000" dirty="0" err="1"/>
              <a:t>iPWR</a:t>
            </a:r>
            <a:r>
              <a:rPr lang="en-CA" sz="2000" dirty="0"/>
              <a:t>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SMR Limiting Accident – Scoping Study</a:t>
            </a:r>
          </a:p>
        </p:txBody>
      </p:sp>
      <p:pic>
        <p:nvPicPr>
          <p:cNvPr id="62" name="Picture 6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72218" y="1256400"/>
            <a:ext cx="4442691" cy="4692073"/>
          </a:xfrm>
          <a:prstGeom prst="rect">
            <a:avLst/>
          </a:prstGeom>
        </p:spPr>
      </p:pic>
      <p:sp>
        <p:nvSpPr>
          <p:cNvPr id="70" name="TextBox 69"/>
          <p:cNvSpPr txBox="1"/>
          <p:nvPr/>
        </p:nvSpPr>
        <p:spPr>
          <a:xfrm>
            <a:off x="345096" y="4933372"/>
            <a:ext cx="693315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b="1" dirty="0">
                <a:ea typeface="Verdana" panose="020B0604030504040204" pitchFamily="34" charset="0"/>
                <a:cs typeface="Verdana" panose="020B0604030504040204" pitchFamily="34" charset="0"/>
              </a:rPr>
              <a:t>Publication: </a:t>
            </a:r>
            <a:r>
              <a:rPr lang="en-CA" sz="1600" dirty="0">
                <a:ea typeface="Verdana" panose="020B0604030504040204" pitchFamily="34" charset="0"/>
                <a:cs typeface="Verdana" panose="020B0604030504040204" pitchFamily="34" charset="0"/>
              </a:rPr>
              <a:t>D. Hummel, S. Chouhan, L. Lebel, and A. Morreale, “Radiation Dose Consequences of Postulated Limiting Accidents in Small Modular Reactors to Inform Emergency Planning Zone Size Requirements”, </a:t>
            </a:r>
            <a:r>
              <a:rPr lang="en-CA" sz="1600" i="1" dirty="0">
                <a:ea typeface="Verdana" panose="020B0604030504040204" pitchFamily="34" charset="0"/>
                <a:cs typeface="Verdana" panose="020B0604030504040204" pitchFamily="34" charset="0"/>
              </a:rPr>
              <a:t>Annals of Nuclear Energy</a:t>
            </a:r>
            <a:r>
              <a:rPr lang="en-CA" sz="1600" dirty="0">
                <a:ea typeface="Verdana" panose="020B0604030504040204" pitchFamily="34" charset="0"/>
                <a:cs typeface="Verdana" panose="020B0604030504040204" pitchFamily="34" charset="0"/>
              </a:rPr>
              <a:t>, 137:107062 (2020) </a:t>
            </a:r>
            <a:r>
              <a:rPr lang="en-CA" sz="1600" dirty="0">
                <a:ea typeface="Verdana" panose="020B0604030504040204" pitchFamily="34" charset="0"/>
                <a:cs typeface="Verdana" panose="020B0604030504040204" pitchFamily="34" charset="0"/>
                <a:hlinkClick r:id="rId4"/>
              </a:rPr>
              <a:t>DOI:10.1016/j.anucene.2019.107062</a:t>
            </a:r>
            <a:r>
              <a:rPr lang="en-CA" sz="1600" dirty="0"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en-CA" sz="1600" b="1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57087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3784" y="1389750"/>
            <a:ext cx="5123524" cy="4629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4"/>
          <p:cNvGrpSpPr/>
          <p:nvPr/>
        </p:nvGrpSpPr>
        <p:grpSpPr>
          <a:xfrm>
            <a:off x="345096" y="5889072"/>
            <a:ext cx="3992012" cy="842956"/>
            <a:chOff x="345096" y="5889072"/>
            <a:chExt cx="3992012" cy="842956"/>
          </a:xfrm>
        </p:grpSpPr>
        <p:sp>
          <p:nvSpPr>
            <p:cNvPr id="6" name="Rectangle 5"/>
            <p:cNvSpPr/>
            <p:nvPr/>
          </p:nvSpPr>
          <p:spPr>
            <a:xfrm>
              <a:off x="345096" y="6132108"/>
              <a:ext cx="3992012" cy="5872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1932" y="5889072"/>
              <a:ext cx="3633091" cy="842956"/>
            </a:xfrm>
            <a:prstGeom prst="rect">
              <a:avLst/>
            </a:prstGeom>
          </p:spPr>
        </p:pic>
      </p:grp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353486" y="1256400"/>
            <a:ext cx="6514039" cy="3162186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dirty="0"/>
              <a:t>Study employed ADDAM </a:t>
            </a:r>
            <a:r>
              <a:rPr lang="en-CA" sz="2000" b="1" i="1" dirty="0"/>
              <a:t>(Atmospheric Dispersion and Dose Analysis Method)</a:t>
            </a:r>
            <a:endParaRPr lang="en-CA" sz="2400" dirty="0"/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CA" sz="2000" dirty="0"/>
              <a:t>Canadian “Industry Standard Toolset” code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CA" sz="2000" dirty="0"/>
              <a:t>Based on Canadian standard N288.2-14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dirty="0"/>
              <a:t>Gaussian plume model with stochastic sampling of meteorological data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CA" sz="2000" dirty="0"/>
              <a:t>Figure of merit: </a:t>
            </a:r>
            <a:r>
              <a:rPr lang="en-CA" sz="2000" b="1" dirty="0">
                <a:solidFill>
                  <a:srgbClr val="FF0000"/>
                </a:solidFill>
              </a:rPr>
              <a:t>90</a:t>
            </a:r>
            <a:r>
              <a:rPr lang="en-CA" sz="2000" b="1" baseline="30000" dirty="0">
                <a:solidFill>
                  <a:srgbClr val="FF0000"/>
                </a:solidFill>
              </a:rPr>
              <a:t>th</a:t>
            </a:r>
            <a:r>
              <a:rPr lang="en-CA" sz="2000" b="1" dirty="0">
                <a:solidFill>
                  <a:srgbClr val="FF0000"/>
                </a:solidFill>
              </a:rPr>
              <a:t> percentile cumulative adult whole body effective dose (P90 dose) at receptors over 3.5 days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dirty="0"/>
              <a:t>Example meteorological data from Chalk River Laboratories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Dispersion and Dose Assessment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878958" y="5993608"/>
            <a:ext cx="32652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ADDAM sectors around release point</a:t>
            </a:r>
          </a:p>
        </p:txBody>
      </p:sp>
    </p:spTree>
    <p:extLst>
      <p:ext uri="{BB962C8B-B14F-4D97-AF65-F5344CB8AC3E}">
        <p14:creationId xmlns:p14="http://schemas.microsoft.com/office/powerpoint/2010/main" val="10185458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3690482"/>
              </p:ext>
            </p:extLst>
          </p:nvPr>
        </p:nvGraphicFramePr>
        <p:xfrm>
          <a:off x="1444" y="1828800"/>
          <a:ext cx="12190556" cy="430330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476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76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476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4763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303308">
                <a:tc>
                  <a:txBody>
                    <a:bodyPr/>
                    <a:lstStyle/>
                    <a:p>
                      <a:pPr algn="ctr"/>
                      <a:r>
                        <a:rPr lang="en-CA" sz="2400" b="1" dirty="0"/>
                        <a:t>HTGR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dirty="0" err="1"/>
                        <a:t>iPWR</a:t>
                      </a:r>
                      <a:endParaRPr lang="en-C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dirty="0"/>
                        <a:t>LFR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dirty="0"/>
                        <a:t>MSR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345096" y="5889072"/>
            <a:ext cx="3992012" cy="842956"/>
            <a:chOff x="345096" y="5889072"/>
            <a:chExt cx="3992012" cy="842956"/>
          </a:xfrm>
        </p:grpSpPr>
        <p:sp>
          <p:nvSpPr>
            <p:cNvPr id="6" name="Rectangle 5"/>
            <p:cNvSpPr/>
            <p:nvPr/>
          </p:nvSpPr>
          <p:spPr>
            <a:xfrm>
              <a:off x="345096" y="6132108"/>
              <a:ext cx="3992012" cy="5872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1932" y="5889072"/>
              <a:ext cx="3633091" cy="842956"/>
            </a:xfrm>
            <a:prstGeom prst="rect">
              <a:avLst/>
            </a:prstGeom>
          </p:spPr>
        </p:pic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SMR Source Term Assumptions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2315323"/>
            <a:ext cx="30027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JAERI assessment of hypothetical HTTR accident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Loss of forced circulation with severe air ingress</a:t>
            </a:r>
          </a:p>
        </p:txBody>
      </p:sp>
      <p:graphicFrame>
        <p:nvGraphicFramePr>
          <p:cNvPr id="18" name="Chart 17"/>
          <p:cNvGraphicFramePr/>
          <p:nvPr>
            <p:extLst>
              <p:ext uri="{D42A27DB-BD31-4B8C-83A1-F6EECF244321}">
                <p14:modId xmlns:p14="http://schemas.microsoft.com/office/powerpoint/2010/main" val="80872291"/>
              </p:ext>
            </p:extLst>
          </p:nvPr>
        </p:nvGraphicFramePr>
        <p:xfrm>
          <a:off x="0" y="3743999"/>
          <a:ext cx="3045600" cy="226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7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353485" y="1256400"/>
            <a:ext cx="11580987" cy="672591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dirty="0"/>
              <a:t>Assumptions based on open-literature fractional releases from representative cases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093288" y="2310186"/>
            <a:ext cx="30027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Open MELCOR analysis of “natural circulation” SMR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Sustained station black out and draining of water pool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143978" y="2329984"/>
            <a:ext cx="30027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Quasi-equilibrium thermo-chemical assumption of various FPs in lead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Prompt-criticality event (multiple control rod bank ejection)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9189288" y="2329984"/>
            <a:ext cx="30027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Maximum credible accident assessment for the MSRE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Primary circuit failure with ingress of air/water into molten salt</a:t>
            </a:r>
          </a:p>
        </p:txBody>
      </p:sp>
      <p:graphicFrame>
        <p:nvGraphicFramePr>
          <p:cNvPr id="23" name="Chart 22"/>
          <p:cNvGraphicFramePr/>
          <p:nvPr>
            <p:extLst>
              <p:ext uri="{D42A27DB-BD31-4B8C-83A1-F6EECF244321}">
                <p14:modId xmlns:p14="http://schemas.microsoft.com/office/powerpoint/2010/main" val="4289129212"/>
              </p:ext>
            </p:extLst>
          </p:nvPr>
        </p:nvGraphicFramePr>
        <p:xfrm>
          <a:off x="3052800" y="3492000"/>
          <a:ext cx="3045600" cy="25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4" name="Chart 23"/>
          <p:cNvGraphicFramePr/>
          <p:nvPr>
            <p:extLst>
              <p:ext uri="{D42A27DB-BD31-4B8C-83A1-F6EECF244321}">
                <p14:modId xmlns:p14="http://schemas.microsoft.com/office/powerpoint/2010/main" val="649511799"/>
              </p:ext>
            </p:extLst>
          </p:nvPr>
        </p:nvGraphicFramePr>
        <p:xfrm>
          <a:off x="6122389" y="4068000"/>
          <a:ext cx="3045600" cy="194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26" name="Chart 25"/>
          <p:cNvGraphicFramePr/>
          <p:nvPr>
            <p:extLst>
              <p:ext uri="{D42A27DB-BD31-4B8C-83A1-F6EECF244321}">
                <p14:modId xmlns:p14="http://schemas.microsoft.com/office/powerpoint/2010/main" val="759691139"/>
              </p:ext>
            </p:extLst>
          </p:nvPr>
        </p:nvGraphicFramePr>
        <p:xfrm>
          <a:off x="9146690" y="4068000"/>
          <a:ext cx="3045310" cy="194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cxnSp>
        <p:nvCxnSpPr>
          <p:cNvPr id="9" name="Straight Arrow Connector 8"/>
          <p:cNvCxnSpPr/>
          <p:nvPr/>
        </p:nvCxnSpPr>
        <p:spPr>
          <a:xfrm flipH="1">
            <a:off x="6792686" y="4861249"/>
            <a:ext cx="298579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091265" y="4722749"/>
            <a:ext cx="7393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200" dirty="0"/>
              <a:t>5.3x10</a:t>
            </a:r>
            <a:r>
              <a:rPr lang="en-CA" sz="1200" baseline="30000" dirty="0"/>
              <a:t>-13</a:t>
            </a:r>
            <a:endParaRPr lang="en-CA" sz="1200" dirty="0"/>
          </a:p>
        </p:txBody>
      </p:sp>
      <p:sp>
        <p:nvSpPr>
          <p:cNvPr id="31" name="TextBox 30"/>
          <p:cNvSpPr txBox="1"/>
          <p:nvPr/>
        </p:nvSpPr>
        <p:spPr>
          <a:xfrm>
            <a:off x="9744804" y="4269068"/>
            <a:ext cx="3951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200" dirty="0"/>
              <a:t>n/a</a:t>
            </a:r>
          </a:p>
        </p:txBody>
      </p:sp>
    </p:spTree>
    <p:extLst>
      <p:ext uri="{BB962C8B-B14F-4D97-AF65-F5344CB8AC3E}">
        <p14:creationId xmlns:p14="http://schemas.microsoft.com/office/powerpoint/2010/main" val="7426673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345096" y="5889072"/>
            <a:ext cx="3992012" cy="842956"/>
            <a:chOff x="345096" y="5889072"/>
            <a:chExt cx="3992012" cy="842956"/>
          </a:xfrm>
        </p:grpSpPr>
        <p:sp>
          <p:nvSpPr>
            <p:cNvPr id="6" name="Rectangle 5"/>
            <p:cNvSpPr/>
            <p:nvPr/>
          </p:nvSpPr>
          <p:spPr>
            <a:xfrm>
              <a:off x="345096" y="6132108"/>
              <a:ext cx="3992012" cy="5872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1932" y="5889072"/>
              <a:ext cx="3633091" cy="842956"/>
            </a:xfrm>
            <a:prstGeom prst="rect">
              <a:avLst/>
            </a:prstGeom>
          </p:spPr>
        </p:pic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Maximum Distance at P90 Dose Level (1)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35304" y="1756275"/>
            <a:ext cx="40632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/>
              <a:t>High Temperature Gas Reactor</a:t>
            </a:r>
          </a:p>
        </p:txBody>
      </p:sp>
      <p:pic>
        <p:nvPicPr>
          <p:cNvPr id="10" name="Picture 3" descr="HTGR_15m_6hret_72hrel-far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81198" y="2232000"/>
            <a:ext cx="4104000" cy="3077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353485" y="1256400"/>
            <a:ext cx="11580987" cy="672591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dirty="0"/>
              <a:t>Dose Results for 72 h Release Duration and 15 m Release Height</a:t>
            </a:r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1804398"/>
              </p:ext>
            </p:extLst>
          </p:nvPr>
        </p:nvGraphicFramePr>
        <p:xfrm>
          <a:off x="72000" y="4283956"/>
          <a:ext cx="2376000" cy="1676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8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8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9013">
                <a:tc>
                  <a:txBody>
                    <a:bodyPr/>
                    <a:lstStyle/>
                    <a:p>
                      <a:pPr algn="ctr"/>
                      <a:r>
                        <a:rPr lang="en-CA" sz="1600" b="0" i="1" dirty="0"/>
                        <a:t>Dose Level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b="0" i="1" dirty="0"/>
                        <a:t>Distance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9013">
                <a:tc>
                  <a:txBody>
                    <a:bodyPr/>
                    <a:lstStyle/>
                    <a:p>
                      <a:pPr algn="ctr"/>
                      <a:r>
                        <a:rPr lang="en-CA" sz="1600" dirty="0"/>
                        <a:t>250 </a:t>
                      </a:r>
                      <a:r>
                        <a:rPr lang="en-CA" sz="1600" dirty="0" err="1"/>
                        <a:t>mSv</a:t>
                      </a:r>
                      <a:endParaRPr lang="en-CA" sz="16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/>
                        <a:t>1.92 km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9013">
                <a:tc>
                  <a:txBody>
                    <a:bodyPr/>
                    <a:lstStyle/>
                    <a:p>
                      <a:pPr algn="ctr"/>
                      <a:r>
                        <a:rPr lang="en-CA" sz="1600" dirty="0"/>
                        <a:t>100 </a:t>
                      </a:r>
                      <a:r>
                        <a:rPr lang="en-CA" sz="1600" dirty="0" err="1"/>
                        <a:t>mSv</a:t>
                      </a:r>
                      <a:endParaRPr lang="en-CA" sz="16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/>
                        <a:t>3.39 km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9013">
                <a:tc>
                  <a:txBody>
                    <a:bodyPr/>
                    <a:lstStyle/>
                    <a:p>
                      <a:pPr algn="ctr"/>
                      <a:r>
                        <a:rPr lang="en-CA" sz="1600" dirty="0"/>
                        <a:t>10 </a:t>
                      </a:r>
                      <a:r>
                        <a:rPr lang="en-CA" sz="1600" dirty="0" err="1"/>
                        <a:t>mSv</a:t>
                      </a:r>
                      <a:endParaRPr lang="en-CA" sz="16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/>
                        <a:t>10.7 km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9013">
                <a:tc>
                  <a:txBody>
                    <a:bodyPr/>
                    <a:lstStyle/>
                    <a:p>
                      <a:pPr algn="ctr"/>
                      <a:r>
                        <a:rPr lang="en-CA" sz="1600" dirty="0"/>
                        <a:t>1 </a:t>
                      </a:r>
                      <a:r>
                        <a:rPr lang="en-CA" sz="1600" dirty="0" err="1"/>
                        <a:t>mSv</a:t>
                      </a:r>
                      <a:endParaRPr lang="en-CA" sz="16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/>
                        <a:t>35.3 km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2495625" y="5220000"/>
            <a:ext cx="24188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P90 dose by sector - HTGR</a:t>
            </a:r>
          </a:p>
        </p:txBody>
      </p:sp>
      <p:pic>
        <p:nvPicPr>
          <p:cNvPr id="16" name="Picture 15" descr="PWR_15m_6hret_72hrel-far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64000" y="2232000"/>
            <a:ext cx="4104000" cy="3077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517654" y="1792275"/>
            <a:ext cx="52536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2400" b="1" dirty="0"/>
              <a:t>Integral Pressurized Water Reactor SMR</a:t>
            </a:r>
          </a:p>
        </p:txBody>
      </p: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8167755"/>
              </p:ext>
            </p:extLst>
          </p:nvPr>
        </p:nvGraphicFramePr>
        <p:xfrm>
          <a:off x="6156000" y="4284000"/>
          <a:ext cx="2376000" cy="1676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8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8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9013">
                <a:tc>
                  <a:txBody>
                    <a:bodyPr/>
                    <a:lstStyle/>
                    <a:p>
                      <a:pPr algn="ctr"/>
                      <a:r>
                        <a:rPr lang="en-CA" sz="1600" b="0" i="1" dirty="0"/>
                        <a:t>Dose Level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b="0" i="1" dirty="0"/>
                        <a:t>Distance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9013">
                <a:tc>
                  <a:txBody>
                    <a:bodyPr/>
                    <a:lstStyle/>
                    <a:p>
                      <a:pPr algn="ctr"/>
                      <a:r>
                        <a:rPr lang="en-CA" sz="1600" dirty="0"/>
                        <a:t>250 </a:t>
                      </a:r>
                      <a:r>
                        <a:rPr lang="en-CA" sz="1600" dirty="0" err="1"/>
                        <a:t>mSv</a:t>
                      </a:r>
                      <a:endParaRPr lang="en-CA" sz="16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/>
                        <a:t>2.33 km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9013">
                <a:tc>
                  <a:txBody>
                    <a:bodyPr/>
                    <a:lstStyle/>
                    <a:p>
                      <a:pPr algn="ctr"/>
                      <a:r>
                        <a:rPr lang="en-CA" sz="1600" dirty="0"/>
                        <a:t>100 </a:t>
                      </a:r>
                      <a:r>
                        <a:rPr lang="en-CA" sz="1600" dirty="0" err="1"/>
                        <a:t>mSv</a:t>
                      </a:r>
                      <a:endParaRPr lang="en-CA" sz="16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/>
                        <a:t>3.68 km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9013">
                <a:tc>
                  <a:txBody>
                    <a:bodyPr/>
                    <a:lstStyle/>
                    <a:p>
                      <a:pPr algn="ctr"/>
                      <a:r>
                        <a:rPr lang="en-CA" sz="1600" dirty="0"/>
                        <a:t>10 </a:t>
                      </a:r>
                      <a:r>
                        <a:rPr lang="en-CA" sz="1600" dirty="0" err="1"/>
                        <a:t>mSv</a:t>
                      </a:r>
                      <a:endParaRPr lang="en-CA" sz="16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/>
                        <a:t>12.4 km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9013">
                <a:tc>
                  <a:txBody>
                    <a:bodyPr/>
                    <a:lstStyle/>
                    <a:p>
                      <a:pPr algn="ctr"/>
                      <a:r>
                        <a:rPr lang="en-CA" sz="1600" dirty="0"/>
                        <a:t>1 </a:t>
                      </a:r>
                      <a:r>
                        <a:rPr lang="en-CA" sz="1600" dirty="0" err="1"/>
                        <a:t>mSv</a:t>
                      </a:r>
                      <a:endParaRPr lang="en-CA" sz="16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/>
                        <a:t>&gt;40 km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8575425" y="5219423"/>
            <a:ext cx="24188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P90 dose by sector - </a:t>
            </a:r>
            <a:r>
              <a:rPr lang="en-CA" sz="12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iPWR</a:t>
            </a:r>
            <a:endParaRPr lang="en-CA" sz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93919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LFR_00m_6hret_72hrel-far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80000" y="2232000"/>
            <a:ext cx="4104000" cy="3077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345096" y="5889072"/>
            <a:ext cx="3992012" cy="842956"/>
            <a:chOff x="345096" y="5889072"/>
            <a:chExt cx="3992012" cy="842956"/>
          </a:xfrm>
        </p:grpSpPr>
        <p:sp>
          <p:nvSpPr>
            <p:cNvPr id="6" name="Rectangle 5"/>
            <p:cNvSpPr/>
            <p:nvPr/>
          </p:nvSpPr>
          <p:spPr>
            <a:xfrm>
              <a:off x="345096" y="6132108"/>
              <a:ext cx="3992012" cy="5872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1932" y="5889072"/>
              <a:ext cx="3633091" cy="842956"/>
            </a:xfrm>
            <a:prstGeom prst="rect">
              <a:avLst/>
            </a:prstGeom>
          </p:spPr>
        </p:pic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Maximum Distance at P90 Dose Level (2)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364432" y="1756275"/>
            <a:ext cx="34049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2400" b="1" dirty="0"/>
              <a:t>Lead-Cooled Fast Reactor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353485" y="1256400"/>
            <a:ext cx="11580987" cy="672591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dirty="0"/>
              <a:t>Dose Results for 72 h Release Duration and 15 m Release Height</a:t>
            </a:r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5935112"/>
              </p:ext>
            </p:extLst>
          </p:nvPr>
        </p:nvGraphicFramePr>
        <p:xfrm>
          <a:off x="72000" y="4284000"/>
          <a:ext cx="2376000" cy="1676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8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8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9013">
                <a:tc>
                  <a:txBody>
                    <a:bodyPr/>
                    <a:lstStyle/>
                    <a:p>
                      <a:pPr algn="ctr"/>
                      <a:r>
                        <a:rPr lang="en-CA" sz="1600" b="0" i="1" dirty="0"/>
                        <a:t>Dose Level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b="0" i="1" dirty="0"/>
                        <a:t>Distance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9013">
                <a:tc>
                  <a:txBody>
                    <a:bodyPr/>
                    <a:lstStyle/>
                    <a:p>
                      <a:pPr algn="ctr"/>
                      <a:r>
                        <a:rPr lang="en-CA" sz="1600" dirty="0"/>
                        <a:t>250 </a:t>
                      </a:r>
                      <a:r>
                        <a:rPr lang="en-CA" sz="1600" dirty="0" err="1"/>
                        <a:t>mSv</a:t>
                      </a:r>
                      <a:endParaRPr lang="en-CA" sz="16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/>
                        <a:t>&lt;0.1 km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9013">
                <a:tc>
                  <a:txBody>
                    <a:bodyPr/>
                    <a:lstStyle/>
                    <a:p>
                      <a:pPr algn="ctr"/>
                      <a:r>
                        <a:rPr lang="en-CA" sz="1600" dirty="0"/>
                        <a:t>100 </a:t>
                      </a:r>
                      <a:r>
                        <a:rPr lang="en-CA" sz="1600" dirty="0" err="1"/>
                        <a:t>mSv</a:t>
                      </a:r>
                      <a:endParaRPr lang="en-CA" sz="16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/>
                        <a:t>&lt;0.1 km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9013">
                <a:tc>
                  <a:txBody>
                    <a:bodyPr/>
                    <a:lstStyle/>
                    <a:p>
                      <a:pPr algn="ctr"/>
                      <a:r>
                        <a:rPr lang="en-CA" sz="1600" dirty="0"/>
                        <a:t>10 </a:t>
                      </a:r>
                      <a:r>
                        <a:rPr lang="en-CA" sz="1600" dirty="0" err="1"/>
                        <a:t>mSv</a:t>
                      </a:r>
                      <a:endParaRPr lang="en-CA" sz="16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/>
                        <a:t>0.53 km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9013">
                <a:tc>
                  <a:txBody>
                    <a:bodyPr/>
                    <a:lstStyle/>
                    <a:p>
                      <a:pPr algn="ctr"/>
                      <a:r>
                        <a:rPr lang="en-CA" sz="1600" dirty="0"/>
                        <a:t>1 </a:t>
                      </a:r>
                      <a:r>
                        <a:rPr lang="en-CA" sz="1600" dirty="0" err="1"/>
                        <a:t>mSv</a:t>
                      </a:r>
                      <a:endParaRPr lang="en-CA" sz="16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/>
                        <a:t>2.79 km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2495625" y="5220000"/>
            <a:ext cx="24188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P90 dose by sector - LFR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454801" y="1792275"/>
            <a:ext cx="27205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/>
              <a:t>Molten Salt Reactor</a:t>
            </a:r>
          </a:p>
        </p:txBody>
      </p:sp>
      <p:pic>
        <p:nvPicPr>
          <p:cNvPr id="17" name="Picture 5" descr="MSR_00m_6hret_72hrel-far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64000" y="2232002"/>
            <a:ext cx="4104000" cy="3077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7437433"/>
              </p:ext>
            </p:extLst>
          </p:nvPr>
        </p:nvGraphicFramePr>
        <p:xfrm>
          <a:off x="6156000" y="4283956"/>
          <a:ext cx="2376000" cy="1676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8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8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9013">
                <a:tc>
                  <a:txBody>
                    <a:bodyPr/>
                    <a:lstStyle/>
                    <a:p>
                      <a:pPr algn="ctr"/>
                      <a:r>
                        <a:rPr lang="en-CA" sz="1600" b="0" i="1" dirty="0"/>
                        <a:t>Dose Level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b="0" i="1" dirty="0"/>
                        <a:t>Distance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9013">
                <a:tc>
                  <a:txBody>
                    <a:bodyPr/>
                    <a:lstStyle/>
                    <a:p>
                      <a:pPr algn="ctr"/>
                      <a:r>
                        <a:rPr lang="en-CA" sz="1600" dirty="0"/>
                        <a:t>250 </a:t>
                      </a:r>
                      <a:r>
                        <a:rPr lang="en-CA" sz="1600" dirty="0" err="1"/>
                        <a:t>mSv</a:t>
                      </a:r>
                      <a:endParaRPr lang="en-CA" sz="16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/>
                        <a:t>&lt;0.1 km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9013">
                <a:tc>
                  <a:txBody>
                    <a:bodyPr/>
                    <a:lstStyle/>
                    <a:p>
                      <a:pPr algn="ctr"/>
                      <a:r>
                        <a:rPr lang="en-CA" sz="1600" dirty="0"/>
                        <a:t>100 </a:t>
                      </a:r>
                      <a:r>
                        <a:rPr lang="en-CA" sz="1600" dirty="0" err="1"/>
                        <a:t>mSv</a:t>
                      </a:r>
                      <a:endParaRPr lang="en-CA" sz="16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/>
                        <a:t>&lt;0.1 km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9013">
                <a:tc>
                  <a:txBody>
                    <a:bodyPr/>
                    <a:lstStyle/>
                    <a:p>
                      <a:pPr algn="ctr"/>
                      <a:r>
                        <a:rPr lang="en-CA" sz="1600" dirty="0"/>
                        <a:t>10 </a:t>
                      </a:r>
                      <a:r>
                        <a:rPr lang="en-CA" sz="1600" dirty="0" err="1"/>
                        <a:t>mSv</a:t>
                      </a:r>
                      <a:endParaRPr lang="en-CA" sz="16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/>
                        <a:t>&lt;0.1 km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9013">
                <a:tc>
                  <a:txBody>
                    <a:bodyPr/>
                    <a:lstStyle/>
                    <a:p>
                      <a:pPr algn="ctr"/>
                      <a:r>
                        <a:rPr lang="en-CA" sz="1600" dirty="0"/>
                        <a:t>1 </a:t>
                      </a:r>
                      <a:r>
                        <a:rPr lang="en-CA" sz="1600" dirty="0" err="1"/>
                        <a:t>mSv</a:t>
                      </a:r>
                      <a:endParaRPr lang="en-CA" sz="16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/>
                        <a:t>0.72 km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8575425" y="5219423"/>
            <a:ext cx="24188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P90 dose by sector - MSR</a:t>
            </a:r>
          </a:p>
        </p:txBody>
      </p:sp>
    </p:spTree>
    <p:extLst>
      <p:ext uri="{BB962C8B-B14F-4D97-AF65-F5344CB8AC3E}">
        <p14:creationId xmlns:p14="http://schemas.microsoft.com/office/powerpoint/2010/main" val="664538877"/>
      </p:ext>
    </p:extLst>
  </p:cSld>
  <p:clrMapOvr>
    <a:masterClrMapping/>
  </p:clrMapOvr>
</p:sld>
</file>

<file path=ppt/theme/theme1.xml><?xml version="1.0" encoding="utf-8"?>
<a:theme xmlns:a="http://schemas.openxmlformats.org/drawingml/2006/main" name="PP-UNRESTRICTE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UNRESTRICTED.potx [Read-Only]" id="{27E5F764-CAF9-4029-A8EA-2A4C195A2BF6}" vid="{0371E3A5-D797-4FA4-8CD4-59A0BFA3A2F7}"/>
    </a:ext>
  </a:extLst>
</a:theme>
</file>

<file path=ppt/theme/theme2.xml><?xml version="1.0" encoding="utf-8"?>
<a:theme xmlns:a="http://schemas.openxmlformats.org/drawingml/2006/main" name="Impact Ligh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UNRESTRICTED.potx [Read-Only]" id="{27E5F764-CAF9-4029-A8EA-2A4C195A2BF6}" vid="{FEE14CBC-1D07-457C-9523-28772B5CC470}"/>
    </a:ext>
  </a:extLst>
</a:theme>
</file>

<file path=ppt/theme/theme3.xml><?xml version="1.0" encoding="utf-8"?>
<a:theme xmlns:a="http://schemas.openxmlformats.org/drawingml/2006/main" name="Impact Page dar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UNRESTRICTED.potx [Read-Only]" id="{27E5F764-CAF9-4029-A8EA-2A4C195A2BF6}" vid="{4995E394-B07F-4FD6-BBE6-BB844B62C3CD}"/>
    </a:ext>
  </a:extLst>
</a:theme>
</file>

<file path=ppt/theme/theme4.xml><?xml version="1.0" encoding="utf-8"?>
<a:theme xmlns:a="http://schemas.openxmlformats.org/drawingml/2006/main" name="Gallery Styl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UNRESTRICTED.potx [Read-Only]" id="{27E5F764-CAF9-4029-A8EA-2A4C195A2BF6}" vid="{F3736982-25BF-4614-8523-42A6DCADB914}"/>
    </a:ext>
  </a:extLst>
</a:theme>
</file>

<file path=ppt/theme/theme5.xml><?xml version="1.0" encoding="utf-8"?>
<a:theme xmlns:a="http://schemas.openxmlformats.org/drawingml/2006/main" name="Notes Pages 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UNRESTRICTED.potx [Read-Only]" id="{27E5F764-CAF9-4029-A8EA-2A4C195A2BF6}" vid="{8B6A5D4F-5542-4A6E-89A5-805721FA501A}"/>
    </a:ext>
  </a:extLst>
</a:theme>
</file>

<file path=ppt/theme/theme6.xml><?xml version="1.0" encoding="utf-8"?>
<a:theme xmlns:a="http://schemas.openxmlformats.org/drawingml/2006/main" name="Section Brea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>
          <a:spcBef>
            <a:spcPct val="20000"/>
          </a:spcBef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>
                <a:lumMod val="85000"/>
                <a:lumOff val="15000"/>
              </a:schemeClr>
            </a:solidFill>
            <a:effectLst/>
            <a:uLnTx/>
            <a:uFillTx/>
            <a:latin typeface="Verdana" pitchFamily="34" charset="0"/>
            <a:ea typeface="Verdana" pitchFamily="34" charset="0"/>
            <a:cs typeface="Verdana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UNRESTRICTED.potx [Read-Only]" id="{27E5F764-CAF9-4029-A8EA-2A4C195A2BF6}" vid="{1A4FC586-7ED0-48DA-90F3-2943FB517C8C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UNRESTRICTED</Template>
  <TotalTime>2654</TotalTime>
  <Words>1248</Words>
  <Application>Microsoft Office PowerPoint</Application>
  <PresentationFormat>Widescreen</PresentationFormat>
  <Paragraphs>207</Paragraphs>
  <Slides>16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16</vt:i4>
      </vt:variant>
    </vt:vector>
  </HeadingPairs>
  <TitlesOfParts>
    <vt:vector size="27" baseType="lpstr">
      <vt:lpstr>Arial</vt:lpstr>
      <vt:lpstr>Calibri</vt:lpstr>
      <vt:lpstr>Cambria Math</vt:lpstr>
      <vt:lpstr>Trebuchet MS</vt:lpstr>
      <vt:lpstr>Verdana</vt:lpstr>
      <vt:lpstr>PP-UNRESTRICTED</vt:lpstr>
      <vt:lpstr>Impact Light</vt:lpstr>
      <vt:lpstr>Impact Page dark</vt:lpstr>
      <vt:lpstr>Gallery Style</vt:lpstr>
      <vt:lpstr>Notes Pages Master</vt:lpstr>
      <vt:lpstr>Section Break</vt:lpstr>
      <vt:lpstr>SMR Emergency Planning Zone R&amp;D at CNL</vt:lpstr>
      <vt:lpstr>Outline</vt:lpstr>
      <vt:lpstr>Canadian Small Modular Reactor Landscape</vt:lpstr>
      <vt:lpstr>IAEA Coordinated Research Project</vt:lpstr>
      <vt:lpstr>SMR Limiting Accident – Scoping Study</vt:lpstr>
      <vt:lpstr>Dispersion and Dose Assessment</vt:lpstr>
      <vt:lpstr>SMR Source Term Assumptions</vt:lpstr>
      <vt:lpstr>Maximum Distance at P90 Dose Level (1)</vt:lpstr>
      <vt:lpstr>Maximum Distance at P90 Dose Level (2)</vt:lpstr>
      <vt:lpstr>Informing EPZ Arrangements </vt:lpstr>
      <vt:lpstr>Challenges of Fine Resolution Dispersion Modeling</vt:lpstr>
      <vt:lpstr>Fine Resolution Dispersion Modeling R&amp;D at CNL</vt:lpstr>
      <vt:lpstr>Dynamic Meteorology and Dispersion Model Options</vt:lpstr>
      <vt:lpstr>Incorporating Near-Field Dose Calculations</vt:lpstr>
      <vt:lpstr>Application of Models to NRU 41Ar Plume Dispersion </vt:lpstr>
      <vt:lpstr>PowerPoint Presentation</vt:lpstr>
    </vt:vector>
  </TitlesOfParts>
  <Company>AECL_EACL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Lebel, Luke</dc:creator>
  <dc:description>Date Created:  2014/11/03
Date Modified:  2014/12/03
Approved for use by:  Pat Quinn</dc:description>
  <cp:lastModifiedBy>Leute, Jennifer E</cp:lastModifiedBy>
  <cp:revision>59</cp:revision>
  <dcterms:created xsi:type="dcterms:W3CDTF">2020-08-11T18:45:17Z</dcterms:created>
  <dcterms:modified xsi:type="dcterms:W3CDTF">2020-08-27T14:18:54Z</dcterms:modified>
</cp:coreProperties>
</file>